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81" r:id="rId6"/>
    <p:sldId id="264" r:id="rId7"/>
    <p:sldId id="282" r:id="rId8"/>
    <p:sldId id="261" r:id="rId9"/>
    <p:sldId id="262" r:id="rId10"/>
    <p:sldId id="283" r:id="rId11"/>
    <p:sldId id="285" r:id="rId12"/>
    <p:sldId id="286" r:id="rId13"/>
    <p:sldId id="284" r:id="rId14"/>
    <p:sldId id="265" r:id="rId15"/>
    <p:sldId id="263" r:id="rId16"/>
    <p:sldId id="266" r:id="rId17"/>
    <p:sldId id="287" r:id="rId18"/>
    <p:sldId id="267" r:id="rId19"/>
    <p:sldId id="278" r:id="rId20"/>
    <p:sldId id="279" r:id="rId21"/>
    <p:sldId id="280" r:id="rId22"/>
    <p:sldId id="268" r:id="rId23"/>
    <p:sldId id="288" r:id="rId24"/>
    <p:sldId id="289" r:id="rId25"/>
    <p:sldId id="269" r:id="rId26"/>
    <p:sldId id="290" r:id="rId27"/>
    <p:sldId id="291" r:id="rId28"/>
    <p:sldId id="270" r:id="rId29"/>
    <p:sldId id="292" r:id="rId30"/>
    <p:sldId id="271" r:id="rId31"/>
    <p:sldId id="293" r:id="rId32"/>
    <p:sldId id="272" r:id="rId33"/>
    <p:sldId id="294" r:id="rId34"/>
    <p:sldId id="295" r:id="rId35"/>
    <p:sldId id="273" r:id="rId36"/>
    <p:sldId id="296" r:id="rId37"/>
    <p:sldId id="275" r:id="rId38"/>
    <p:sldId id="297" r:id="rId39"/>
    <p:sldId id="274" r:id="rId40"/>
    <p:sldId id="298" r:id="rId41"/>
    <p:sldId id="276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7" r:id="rId60"/>
    <p:sldId id="316" r:id="rId61"/>
    <p:sldId id="318" r:id="rId62"/>
    <p:sldId id="319" r:id="rId63"/>
    <p:sldId id="320" r:id="rId64"/>
    <p:sldId id="321" r:id="rId65"/>
    <p:sldId id="322" r:id="rId66"/>
    <p:sldId id="277" r:id="rId6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3EC"/>
    <a:srgbClr val="FF4519"/>
    <a:srgbClr val="66FFFF"/>
    <a:srgbClr val="9933FF"/>
    <a:srgbClr val="FFFFCC"/>
    <a:srgbClr val="FFFF99"/>
    <a:srgbClr val="E7EAF5"/>
    <a:srgbClr val="FDFBF9"/>
    <a:srgbClr val="EA3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06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448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970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34195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024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015280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19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23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29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291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911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14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253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843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566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330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73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CEE71-0EFD-4B54-828A-51B09268C347}" type="datetimeFigureOut">
              <a:rPr lang="ru-RU" smtClean="0"/>
              <a:t>03.10.2018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7BC29A2-139B-4F58-BCA4-13DD8139C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128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7981" y="2394283"/>
            <a:ext cx="9144000" cy="9914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84677" y="4681126"/>
            <a:ext cx="8010608" cy="1126283"/>
          </a:xfrm>
        </p:spPr>
        <p:txBody>
          <a:bodyPr>
            <a:normAutofit fontScale="92500"/>
          </a:bodyPr>
          <a:lstStyle/>
          <a:p>
            <a:r>
              <a:rPr lang="ru-RU" sz="5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четность и нечетность </a:t>
            </a:r>
            <a:endParaRPr lang="ru-RU" sz="5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37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4319" y="480596"/>
            <a:ext cx="10515600" cy="766632"/>
          </a:xfrm>
        </p:spPr>
        <p:txBody>
          <a:bodyPr>
            <a:normAutofit/>
          </a:bodyPr>
          <a:lstStyle/>
          <a:p>
            <a:pPr lvl="0" algn="ctr">
              <a:lnSpc>
                <a:spcPct val="115000"/>
              </a:lnSpc>
              <a:spcBef>
                <a:spcPts val="1000"/>
              </a:spcBef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 (1-й способ)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9825" y="1561951"/>
            <a:ext cx="6010396" cy="291391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даны города А, В, С 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Соединим город А с другими городами.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получилось 3 дороги: АВ, АС 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проведем дороги из городов В, С 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получим 12 дорог.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Сгруппируем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одинаковые дороги:</a:t>
            </a: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889221" y="1607594"/>
            <a:ext cx="565485" cy="51735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0672009" y="3094957"/>
            <a:ext cx="565485" cy="51735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999620" y="4052261"/>
            <a:ext cx="565485" cy="517358"/>
          </a:xfrm>
          <a:prstGeom prst="ellipse">
            <a:avLst/>
          </a:prstGeom>
          <a:solidFill>
            <a:srgbClr val="00B0F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532038" y="3353636"/>
            <a:ext cx="565485" cy="49646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cxnSp>
        <p:nvCxnSpPr>
          <p:cNvPr id="10" name="Скругленная соединительная линия 9"/>
          <p:cNvCxnSpPr>
            <a:stCxn id="5" idx="7"/>
            <a:endCxn id="6" idx="0"/>
          </p:cNvCxnSpPr>
          <p:nvPr/>
        </p:nvCxnSpPr>
        <p:spPr>
          <a:xfrm rot="16200000" flipH="1">
            <a:off x="9457523" y="1597729"/>
            <a:ext cx="1411598" cy="1582859"/>
          </a:xfrm>
          <a:prstGeom prst="curvedConnector3">
            <a:avLst>
              <a:gd name="adj1" fmla="val 2303"/>
            </a:avLst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>
            <a:stCxn id="5" idx="2"/>
            <a:endCxn id="8" idx="1"/>
          </p:cNvCxnSpPr>
          <p:nvPr/>
        </p:nvCxnSpPr>
        <p:spPr>
          <a:xfrm rot="10800000" flipV="1">
            <a:off x="7614851" y="1866272"/>
            <a:ext cx="1274370" cy="1560069"/>
          </a:xfrm>
          <a:prstGeom prst="curvedConnector2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Скругленная соединительная линия 19"/>
          <p:cNvCxnSpPr/>
          <p:nvPr/>
        </p:nvCxnSpPr>
        <p:spPr>
          <a:xfrm rot="16200000" flipH="1">
            <a:off x="8137693" y="2907897"/>
            <a:ext cx="2261753" cy="593071"/>
          </a:xfrm>
          <a:prstGeom prst="curvedConnector4">
            <a:avLst>
              <a:gd name="adj1" fmla="val 42607"/>
              <a:gd name="adj2" fmla="val 138545"/>
            </a:avLst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Скругленная соединительная линия 27"/>
          <p:cNvCxnSpPr>
            <a:stCxn id="8" idx="1"/>
          </p:cNvCxnSpPr>
          <p:nvPr/>
        </p:nvCxnSpPr>
        <p:spPr>
          <a:xfrm rot="5400000" flipH="1" flipV="1">
            <a:off x="7481163" y="1999966"/>
            <a:ext cx="1560064" cy="1292689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кругленная соединительная линия 35"/>
          <p:cNvCxnSpPr>
            <a:stCxn id="8" idx="3"/>
            <a:endCxn id="7" idx="4"/>
          </p:cNvCxnSpPr>
          <p:nvPr/>
        </p:nvCxnSpPr>
        <p:spPr>
          <a:xfrm rot="16200000" flipH="1">
            <a:off x="8052497" y="3339753"/>
            <a:ext cx="792220" cy="1667512"/>
          </a:xfrm>
          <a:prstGeom prst="curvedConnector3">
            <a:avLst>
              <a:gd name="adj1" fmla="val 128856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кругленная соединительная линия 40"/>
          <p:cNvCxnSpPr>
            <a:stCxn id="8" idx="7"/>
            <a:endCxn id="6" idx="1"/>
          </p:cNvCxnSpPr>
          <p:nvPr/>
        </p:nvCxnSpPr>
        <p:spPr>
          <a:xfrm rot="5400000" flipH="1" flipV="1">
            <a:off x="9256956" y="1928476"/>
            <a:ext cx="255620" cy="2740112"/>
          </a:xfrm>
          <a:prstGeom prst="curvedConnector3">
            <a:avLst>
              <a:gd name="adj1" fmla="val 219069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Скругленная соединительная линия 65"/>
          <p:cNvCxnSpPr>
            <a:stCxn id="7" idx="7"/>
            <a:endCxn id="5" idx="3"/>
          </p:cNvCxnSpPr>
          <p:nvPr/>
        </p:nvCxnSpPr>
        <p:spPr>
          <a:xfrm rot="16200000" flipV="1">
            <a:off x="8187744" y="2833478"/>
            <a:ext cx="2078839" cy="510258"/>
          </a:xfrm>
          <a:prstGeom prst="curvedConnector3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6" name="Скругленная соединительная линия 75"/>
          <p:cNvCxnSpPr>
            <a:stCxn id="7" idx="4"/>
            <a:endCxn id="8" idx="6"/>
          </p:cNvCxnSpPr>
          <p:nvPr/>
        </p:nvCxnSpPr>
        <p:spPr>
          <a:xfrm rot="5400000" flipH="1">
            <a:off x="8206069" y="3493325"/>
            <a:ext cx="967748" cy="1184840"/>
          </a:xfrm>
          <a:prstGeom prst="curvedConnector4">
            <a:avLst>
              <a:gd name="adj1" fmla="val -23622"/>
              <a:gd name="adj2" fmla="val 61932"/>
            </a:avLst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8" name="Скругленная соединительная линия 77"/>
          <p:cNvCxnSpPr/>
          <p:nvPr/>
        </p:nvCxnSpPr>
        <p:spPr>
          <a:xfrm rot="5400000" flipH="1" flipV="1">
            <a:off x="9777753" y="3316855"/>
            <a:ext cx="881539" cy="1472460"/>
          </a:xfrm>
          <a:prstGeom prst="curvedConnector3">
            <a:avLst>
              <a:gd name="adj1" fmla="val -34527"/>
            </a:avLst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4" name="Скругленная соединительная линия 83"/>
          <p:cNvCxnSpPr>
            <a:stCxn id="6" idx="2"/>
            <a:endCxn id="5" idx="5"/>
          </p:cNvCxnSpPr>
          <p:nvPr/>
        </p:nvCxnSpPr>
        <p:spPr>
          <a:xfrm rot="10800000">
            <a:off x="9371893" y="2049188"/>
            <a:ext cx="1300116" cy="1304449"/>
          </a:xfrm>
          <a:prstGeom prst="curvedConnector2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7" name="Скругленная соединительная линия 86"/>
          <p:cNvCxnSpPr>
            <a:stCxn id="6" idx="3"/>
            <a:endCxn id="8" idx="7"/>
          </p:cNvCxnSpPr>
          <p:nvPr/>
        </p:nvCxnSpPr>
        <p:spPr>
          <a:xfrm rot="5400000" flipH="1">
            <a:off x="9329662" y="2111390"/>
            <a:ext cx="110208" cy="2740112"/>
          </a:xfrm>
          <a:prstGeom prst="curvedConnector5">
            <a:avLst>
              <a:gd name="adj1" fmla="val -207426"/>
              <a:gd name="adj2" fmla="val 50000"/>
              <a:gd name="adj3" fmla="val 307426"/>
            </a:avLst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1" name="Скругленная соединительная линия 90"/>
          <p:cNvCxnSpPr>
            <a:stCxn id="6" idx="6"/>
            <a:endCxn id="7" idx="5"/>
          </p:cNvCxnSpPr>
          <p:nvPr/>
        </p:nvCxnSpPr>
        <p:spPr>
          <a:xfrm flipH="1">
            <a:off x="9482292" y="3353636"/>
            <a:ext cx="1755202" cy="1140218"/>
          </a:xfrm>
          <a:prstGeom prst="curvedConnector4">
            <a:avLst>
              <a:gd name="adj1" fmla="val -13024"/>
              <a:gd name="adj2" fmla="val 126694"/>
            </a:avLst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94" name="Таблица 9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92094"/>
              </p:ext>
            </p:extLst>
          </p:nvPr>
        </p:nvGraphicFramePr>
        <p:xfrm>
          <a:off x="1352552" y="4427622"/>
          <a:ext cx="4356839" cy="7218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52280"/>
                <a:gridCol w="1538568"/>
                <a:gridCol w="1365991"/>
              </a:tblGrid>
              <a:tr h="721894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arenR"/>
                      </a:pPr>
                      <a:r>
                        <a:rPr lang="ru-RU" dirty="0" smtClean="0"/>
                        <a:t>АВ, ВА; </a:t>
                      </a:r>
                    </a:p>
                    <a:p>
                      <a:pPr marL="342900" indent="-342900">
                        <a:buFont typeface="+mj-lt"/>
                        <a:buAutoNum type="arabicParenR"/>
                      </a:pPr>
                      <a:r>
                        <a:rPr lang="ru-RU" dirty="0" smtClean="0"/>
                        <a:t>АС, СА;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arenR" startAt="3"/>
                      </a:pPr>
                      <a:r>
                        <a:rPr lang="ru-RU" dirty="0" smtClean="0"/>
                        <a:t>А</a:t>
                      </a:r>
                      <a:r>
                        <a:rPr lang="en-US" dirty="0" smtClean="0"/>
                        <a:t>D</a:t>
                      </a:r>
                      <a:r>
                        <a:rPr lang="ru-RU" dirty="0" smtClean="0"/>
                        <a:t>,</a:t>
                      </a:r>
                      <a:r>
                        <a:rPr lang="en-US" dirty="0" smtClean="0"/>
                        <a:t> DA</a:t>
                      </a:r>
                      <a:r>
                        <a:rPr lang="ru-RU" dirty="0" smtClean="0"/>
                        <a:t>; </a:t>
                      </a:r>
                    </a:p>
                    <a:p>
                      <a:pPr marL="342900" indent="-342900">
                        <a:buFont typeface="+mj-lt"/>
                        <a:buAutoNum type="arabicParenR" startAt="3"/>
                      </a:pPr>
                      <a:r>
                        <a:rPr lang="ru-RU" dirty="0" smtClean="0"/>
                        <a:t>ВС, СВ;</a:t>
                      </a:r>
                      <a:r>
                        <a:rPr lang="en-US" dirty="0" smtClean="0"/>
                        <a:t>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arenR" startAt="5"/>
                      </a:pPr>
                      <a:r>
                        <a:rPr lang="en-US" dirty="0" smtClean="0"/>
                        <a:t>BD</a:t>
                      </a:r>
                      <a:r>
                        <a:rPr lang="ru-RU" dirty="0" smtClean="0"/>
                        <a:t>,</a:t>
                      </a:r>
                      <a:r>
                        <a:rPr lang="en-US" dirty="0" smtClean="0"/>
                        <a:t> DB</a:t>
                      </a:r>
                      <a:r>
                        <a:rPr lang="ru-RU" dirty="0" smtClean="0"/>
                        <a:t>;</a:t>
                      </a:r>
                    </a:p>
                    <a:p>
                      <a:pPr marL="342900" indent="-342900">
                        <a:buFont typeface="+mj-lt"/>
                        <a:buAutoNum type="arabicParenR" startAt="5"/>
                      </a:pPr>
                      <a:r>
                        <a:rPr lang="ru-RU" dirty="0" smtClean="0"/>
                        <a:t>С</a:t>
                      </a:r>
                      <a:r>
                        <a:rPr lang="en-US" dirty="0" smtClean="0"/>
                        <a:t>D DC</a:t>
                      </a:r>
                      <a:r>
                        <a:rPr lang="ru-RU" dirty="0" smtClean="0"/>
                        <a:t>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5" name="Объект 2"/>
          <p:cNvSpPr txBox="1">
            <a:spLocks/>
          </p:cNvSpPr>
          <p:nvPr/>
        </p:nvSpPr>
        <p:spPr>
          <a:xfrm>
            <a:off x="934319" y="5342021"/>
            <a:ext cx="5117566" cy="724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дорог только 6.</a:t>
            </a:r>
          </a:p>
        </p:txBody>
      </p:sp>
    </p:spTree>
    <p:extLst>
      <p:ext uri="{BB962C8B-B14F-4D97-AF65-F5344CB8AC3E}">
        <p14:creationId xmlns:p14="http://schemas.microsoft.com/office/powerpoint/2010/main" val="12841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563" y="234621"/>
            <a:ext cx="10515600" cy="826001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 (2-й способ)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478505" y="1323474"/>
                <a:ext cx="5596365" cy="4853489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Всего 4 города и с каждого города по 3 дороги.</a:t>
                </a:r>
              </a:p>
              <a:p>
                <a:pPr marL="0" indent="0" algn="just">
                  <a:buNone/>
                </a:pP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Значит, общее количество дорог: </a:t>
                </a:r>
              </a:p>
              <a:p>
                <a:pPr marL="0" indent="0" algn="just">
                  <a:buNone/>
                </a:pPr>
                <a:endPara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latin typeface="Cambria Math" panose="02040503050406030204" pitchFamily="18" charset="0"/>
                        </a:rPr>
                        <m:t>4∗3=12 (дорог)</m:t>
                      </m:r>
                    </m:oMath>
                  </m:oMathPara>
                </a14:m>
                <a:endPara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:endPara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 как дороги повторяются дважды, то:</a:t>
                </a:r>
              </a:p>
              <a:p>
                <a:pPr marL="0" indent="0" algn="just">
                  <a:buNone/>
                </a:pPr>
                <a:endPara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4∗3</m:t>
                        </m:r>
                      </m:num>
                      <m:den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ru-RU" sz="2400" b="0" i="1" smtClean="0"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(дорог)</a:t>
                </a:r>
              </a:p>
              <a:p>
                <a:pPr marL="0" indent="0" algn="just">
                  <a:buNone/>
                </a:pP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8505" y="1323474"/>
                <a:ext cx="5596365" cy="4853489"/>
              </a:xfrm>
              <a:blipFill rotWithShape="0">
                <a:blip r:embed="rId2"/>
                <a:stretch>
                  <a:fillRect l="-1743" t="-1005" r="-16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" name="Группа 36"/>
          <p:cNvGrpSpPr/>
          <p:nvPr/>
        </p:nvGrpSpPr>
        <p:grpSpPr>
          <a:xfrm>
            <a:off x="8326123" y="1323474"/>
            <a:ext cx="3224193" cy="4208672"/>
            <a:chOff x="8326123" y="1323474"/>
            <a:chExt cx="3224193" cy="4208672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8326123" y="1323474"/>
              <a:ext cx="3224193" cy="4208672"/>
              <a:chOff x="7652354" y="1491916"/>
              <a:chExt cx="3224193" cy="4208672"/>
            </a:xfrm>
          </p:grpSpPr>
          <p:sp>
            <p:nvSpPr>
              <p:cNvPr id="6" name="Овал 5"/>
              <p:cNvSpPr/>
              <p:nvPr/>
            </p:nvSpPr>
            <p:spPr>
              <a:xfrm>
                <a:off x="9003520" y="1491916"/>
                <a:ext cx="565485" cy="517358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</a:t>
                </a:r>
                <a:endParaRPr lang="ru-RU" dirty="0"/>
              </a:p>
            </p:txBody>
          </p:sp>
          <p:sp>
            <p:nvSpPr>
              <p:cNvPr id="7" name="Овал 6"/>
              <p:cNvSpPr/>
              <p:nvPr/>
            </p:nvSpPr>
            <p:spPr>
              <a:xfrm>
                <a:off x="10311062" y="3332747"/>
                <a:ext cx="565485" cy="51735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D</a:t>
                </a:r>
                <a:endParaRPr lang="ru-RU" dirty="0"/>
              </a:p>
            </p:txBody>
          </p:sp>
          <p:sp>
            <p:nvSpPr>
              <p:cNvPr id="8" name="Овал 7"/>
              <p:cNvSpPr/>
              <p:nvPr/>
            </p:nvSpPr>
            <p:spPr>
              <a:xfrm>
                <a:off x="9011651" y="5183230"/>
                <a:ext cx="565485" cy="517358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С</a:t>
                </a:r>
                <a:endParaRPr lang="ru-RU" dirty="0"/>
              </a:p>
            </p:txBody>
          </p:sp>
          <p:sp>
            <p:nvSpPr>
              <p:cNvPr id="9" name="Овал 8"/>
              <p:cNvSpPr/>
              <p:nvPr/>
            </p:nvSpPr>
            <p:spPr>
              <a:xfrm>
                <a:off x="7652354" y="3332747"/>
                <a:ext cx="565485" cy="496469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В</a:t>
                </a:r>
                <a:endParaRPr lang="ru-RU" dirty="0"/>
              </a:p>
            </p:txBody>
          </p:sp>
        </p:grpSp>
        <p:cxnSp>
          <p:nvCxnSpPr>
            <p:cNvPr id="23" name="Прямая со стрелкой 22"/>
            <p:cNvCxnSpPr>
              <a:stCxn id="6" idx="4"/>
              <a:endCxn id="8" idx="0"/>
            </p:cNvCxnSpPr>
            <p:nvPr/>
          </p:nvCxnSpPr>
          <p:spPr>
            <a:xfrm>
              <a:off x="9960032" y="1840832"/>
              <a:ext cx="8131" cy="3173956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>
              <a:stCxn id="9" idx="6"/>
              <a:endCxn id="7" idx="2"/>
            </p:cNvCxnSpPr>
            <p:nvPr/>
          </p:nvCxnSpPr>
          <p:spPr>
            <a:xfrm>
              <a:off x="8891608" y="3412540"/>
              <a:ext cx="2093223" cy="10444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>
              <a:stCxn id="6" idx="3"/>
              <a:endCxn id="9" idx="7"/>
            </p:cNvCxnSpPr>
            <p:nvPr/>
          </p:nvCxnSpPr>
          <p:spPr>
            <a:xfrm flipH="1">
              <a:off x="8808795" y="1765067"/>
              <a:ext cx="951307" cy="1471944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/>
            <p:cNvCxnSpPr>
              <a:stCxn id="6" idx="5"/>
              <a:endCxn id="7" idx="1"/>
            </p:cNvCxnSpPr>
            <p:nvPr/>
          </p:nvCxnSpPr>
          <p:spPr>
            <a:xfrm>
              <a:off x="10159961" y="1765067"/>
              <a:ext cx="907683" cy="1475003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>
              <a:stCxn id="9" idx="5"/>
              <a:endCxn id="8" idx="1"/>
            </p:cNvCxnSpPr>
            <p:nvPr/>
          </p:nvCxnSpPr>
          <p:spPr>
            <a:xfrm>
              <a:off x="8808795" y="3588068"/>
              <a:ext cx="959438" cy="1502485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>
              <a:stCxn id="7" idx="3"/>
              <a:endCxn id="8" idx="7"/>
            </p:cNvCxnSpPr>
            <p:nvPr/>
          </p:nvCxnSpPr>
          <p:spPr>
            <a:xfrm flipH="1">
              <a:off x="10168092" y="3605898"/>
              <a:ext cx="899552" cy="1484655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441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073" y="324853"/>
            <a:ext cx="10515600" cy="6148136"/>
          </a:xfrm>
        </p:spPr>
        <p:txBody>
          <a:bodyPr/>
          <a:lstStyle/>
          <a:p>
            <a:pPr marL="0" lvl="0" indent="0" algn="ctr">
              <a:buNone/>
            </a:pPr>
            <a:endParaRPr lang="ru-RU" sz="7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 </a:t>
            </a:r>
          </a:p>
          <a:p>
            <a:pPr marL="0" lvl="0" indent="0" algn="ctr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 algn="ctr">
              <a:buNone/>
            </a:pP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решается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только тогда, </a:t>
            </a:r>
            <a:endParaRPr lang="ru-RU" sz="3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число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дорог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разбить на пары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9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2189" y="641853"/>
            <a:ext cx="1624264" cy="56130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6052" y="2511425"/>
            <a:ext cx="8041105" cy="1495091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ли соединить 15 городов дорогами, так чтобы из каждого города выходило ровно 7 дорог?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800" b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33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2347" y="629820"/>
            <a:ext cx="1748589" cy="54927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255920" y="1179094"/>
                <a:ext cx="7728285" cy="4535906"/>
              </a:xfrm>
            </p:spPr>
            <p:txBody>
              <a:bodyPr>
                <a:normAutofit/>
              </a:bodyPr>
              <a:lstStyle/>
              <a:p>
                <a:pPr marL="0" lvl="0" indent="0" algn="just">
                  <a:lnSpc>
                    <a:spcPct val="150000"/>
                  </a:lnSpc>
                  <a:buNone/>
                </a:pPr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Всего 15 городов и с каждого города по 7 дорог. </a:t>
                </a:r>
              </a:p>
              <a:p>
                <a:pPr marL="0" lvl="0" indent="0" algn="just">
                  <a:lnSpc>
                    <a:spcPct val="150000"/>
                  </a:lnSpc>
                  <a:buNone/>
                </a:pPr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Вычислим общее количество дорог:</a:t>
                </a:r>
              </a:p>
              <a:p>
                <a:pPr marL="0" lv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15∗7=105 (дорог)</m:t>
                      </m:r>
                    </m:oMath>
                  </m:oMathPara>
                </a14:m>
                <a:endPara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50000"/>
                  </a:lnSpc>
                  <a:buNone/>
                </a:pPr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Общее количество дорог не делится на пары, т. к. 105 - нечетно. Значит, </a:t>
                </a:r>
                <a:r>
                  <a:rPr lang="ru-RU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по условию задачи </a:t>
                </a:r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города не соединить.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55920" y="1179094"/>
                <a:ext cx="7728285" cy="4535906"/>
              </a:xfrm>
              <a:blipFill rotWithShape="0">
                <a:blip r:embed="rId2"/>
                <a:stretch>
                  <a:fillRect l="-1577" r="-16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055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4637" y="1286993"/>
            <a:ext cx="10182726" cy="1325563"/>
          </a:xfrm>
        </p:spPr>
        <p:txBody>
          <a:bodyPr/>
          <a:lstStyle/>
          <a:p>
            <a:pPr algn="ctr"/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на четность и нечетность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50957" y="3855598"/>
            <a:ext cx="3445043" cy="1782762"/>
          </a:xfrm>
        </p:spPr>
        <p:txBody>
          <a:bodyPr>
            <a:noAutofit/>
          </a:bodyPr>
          <a:lstStyle/>
          <a:p>
            <a:pPr marL="541338" indent="-541338">
              <a:lnSpc>
                <a:spcPct val="150000"/>
              </a:lnSpc>
              <a:buClrTx/>
              <a:buFont typeface="+mj-lt"/>
              <a:buAutoNum type="arabicParenR"/>
              <a:tabLst>
                <a:tab pos="541338" algn="l"/>
              </a:tabLst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Ч 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 Ч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Ч</a:t>
            </a:r>
          </a:p>
          <a:p>
            <a:pPr marL="541338" indent="-541338">
              <a:lnSpc>
                <a:spcPct val="150000"/>
              </a:lnSpc>
              <a:buClrTx/>
              <a:buFont typeface="+mj-lt"/>
              <a:buAutoNum type="arabicParenR"/>
              <a:tabLst>
                <a:tab pos="541338" algn="l"/>
              </a:tabLst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 Н 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Н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marL="541338" indent="-541338">
              <a:lnSpc>
                <a:spcPct val="150000"/>
              </a:lnSpc>
              <a:buClrTx/>
              <a:buFont typeface="+mj-lt"/>
              <a:buAutoNum type="arabicParenR"/>
              <a:tabLst>
                <a:tab pos="541338" algn="l"/>
              </a:tabLst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 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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 = Ч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982326" y="3855598"/>
            <a:ext cx="3060032" cy="2268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2313" indent="-722313">
              <a:lnSpc>
                <a:spcPct val="150000"/>
              </a:lnSpc>
              <a:buFont typeface="+mj-lt"/>
              <a:buAutoNum type="arabicParenR" startAt="4"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Ч * Ч = Ч</a:t>
            </a:r>
          </a:p>
          <a:p>
            <a:pPr marL="722313" indent="-722313">
              <a:lnSpc>
                <a:spcPct val="150000"/>
              </a:lnSpc>
              <a:buFont typeface="+mj-lt"/>
              <a:buAutoNum type="arabicParenR" startAt="4"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Ч * Н = Ч</a:t>
            </a:r>
          </a:p>
          <a:p>
            <a:pPr marL="722313" indent="-722313">
              <a:lnSpc>
                <a:spcPct val="150000"/>
              </a:lnSpc>
              <a:buFont typeface="+mj-lt"/>
              <a:buAutoNum type="arabicParenR" startAt="4"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Н * Н = Н</a:t>
            </a:r>
          </a:p>
          <a:p>
            <a:pPr marL="514350" indent="-514350">
              <a:buFont typeface="+mj-lt"/>
              <a:buAutoNum type="arabicParenR" startAt="4"/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04637" y="2915240"/>
            <a:ext cx="10515600" cy="637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Свойства: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0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6359" y="661737"/>
            <a:ext cx="1652337" cy="64970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7294" y="2162509"/>
            <a:ext cx="8474243" cy="3071227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магазин «Малыш» привезли новые игрушки. Могут ли десять игрушек ценой в 9, 5 или 7 рублей стоить в сумме 71 рубль?</a:t>
            </a:r>
          </a:p>
        </p:txBody>
      </p:sp>
    </p:spTree>
    <p:extLst>
      <p:ext uri="{BB962C8B-B14F-4D97-AF65-F5344CB8AC3E}">
        <p14:creationId xmlns:p14="http://schemas.microsoft.com/office/powerpoint/2010/main" val="139150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0316" y="653882"/>
            <a:ext cx="1612231" cy="741780"/>
          </a:xfrm>
        </p:spPr>
        <p:txBody>
          <a:bodyPr>
            <a:noAutofit/>
          </a:bodyPr>
          <a:lstStyle/>
          <a:p>
            <a:pPr lvl="0"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2800" dirty="0">
              <a:solidFill>
                <a:schemeClr val="bg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40632" y="1395662"/>
                <a:ext cx="6918159" cy="5092659"/>
              </a:xfrm>
              <a:solidFill>
                <a:srgbClr val="FFFFFF"/>
              </a:solidFill>
            </p:spPr>
            <p:txBody>
              <a:bodyPr>
                <a:normAutofit/>
              </a:bodyPr>
              <a:lstStyle/>
              <a:p>
                <a:pPr indent="0" algn="just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Каждая игрушка стоит нечетное количество рублей. Сгруппируем их стоимости, получим:</a:t>
                </a:r>
                <a:endParaRPr lang="ru-RU" sz="2400" i="1" dirty="0" smtClean="0">
                  <a:solidFill>
                    <a:prstClr val="black"/>
                  </a:solidFill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0" algn="just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a:rPr lang="ru-RU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ru-RU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Ч</m:t>
                      </m:r>
                      <m:r>
                        <a:rPr lang="ru-RU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Ч</m:t>
                      </m:r>
                      <m:r>
                        <a:rPr lang="ru-RU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(руб.)</m:t>
                      </m:r>
                    </m:oMath>
                  </m:oMathPara>
                </a14:m>
                <a:endParaRPr lang="ru-RU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indent="0" algn="just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ru-RU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Или:</a:t>
                </a:r>
                <a:endParaRPr lang="ru-RU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У нас получилось 10 игрушек с нечетной стоимостью, тогда:</a:t>
                </a:r>
              </a:p>
              <a:p>
                <a:pPr lv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10∗Н=Ч (руб.)</m:t>
                      </m:r>
                    </m:oMath>
                  </m:oMathPara>
                </a14:m>
                <a:endParaRPr lang="ru-RU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Но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71 - число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нечетное. Получить нечетную сумму из 10 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нечетных чисел нельзя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0632" y="1395662"/>
                <a:ext cx="6918159" cy="5092659"/>
              </a:xfrm>
              <a:blipFill rotWithShape="0">
                <a:blip r:embed="rId2"/>
                <a:stretch>
                  <a:fillRect t="-479" r="-1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Овал 3"/>
          <p:cNvSpPr/>
          <p:nvPr/>
        </p:nvSpPr>
        <p:spPr>
          <a:xfrm>
            <a:off x="7736308" y="1792706"/>
            <a:ext cx="661737" cy="745958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530392" y="1804738"/>
            <a:ext cx="661737" cy="745958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9324476" y="1804738"/>
            <a:ext cx="661737" cy="745958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0118560" y="1792707"/>
            <a:ext cx="661737" cy="745958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0912644" y="1792706"/>
            <a:ext cx="661737" cy="745958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736308" y="3864518"/>
            <a:ext cx="661737" cy="745958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530392" y="3864518"/>
            <a:ext cx="661737" cy="745958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9324476" y="3852487"/>
            <a:ext cx="661737" cy="745958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0118560" y="3852486"/>
            <a:ext cx="661737" cy="745958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0912644" y="3852486"/>
            <a:ext cx="661737" cy="745958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25" name="Прямая со стрелкой 24"/>
          <p:cNvCxnSpPr>
            <a:stCxn id="4" idx="4"/>
            <a:endCxn id="17" idx="0"/>
          </p:cNvCxnSpPr>
          <p:nvPr/>
        </p:nvCxnSpPr>
        <p:spPr>
          <a:xfrm>
            <a:off x="8067177" y="2538664"/>
            <a:ext cx="0" cy="132585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Ромб 27"/>
          <p:cNvSpPr/>
          <p:nvPr/>
        </p:nvSpPr>
        <p:spPr>
          <a:xfrm>
            <a:off x="7880684" y="2923674"/>
            <a:ext cx="397042" cy="55345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8879311" y="2550696"/>
            <a:ext cx="0" cy="132585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Ромб 29"/>
          <p:cNvSpPr/>
          <p:nvPr/>
        </p:nvSpPr>
        <p:spPr>
          <a:xfrm>
            <a:off x="8692818" y="2935706"/>
            <a:ext cx="397042" cy="55345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9661372" y="2550696"/>
            <a:ext cx="0" cy="132585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Ромб 31"/>
          <p:cNvSpPr/>
          <p:nvPr/>
        </p:nvSpPr>
        <p:spPr>
          <a:xfrm>
            <a:off x="9474879" y="2935706"/>
            <a:ext cx="397042" cy="55345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10485542" y="2538664"/>
            <a:ext cx="0" cy="132585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Ромб 33"/>
          <p:cNvSpPr/>
          <p:nvPr/>
        </p:nvSpPr>
        <p:spPr>
          <a:xfrm>
            <a:off x="10299049" y="2923674"/>
            <a:ext cx="397042" cy="55345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11255603" y="2500127"/>
            <a:ext cx="0" cy="132585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Ромб 35"/>
          <p:cNvSpPr/>
          <p:nvPr/>
        </p:nvSpPr>
        <p:spPr>
          <a:xfrm>
            <a:off x="11069110" y="2885137"/>
            <a:ext cx="397042" cy="55345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37" name="Прямоугольная выноска 36"/>
          <p:cNvSpPr/>
          <p:nvPr/>
        </p:nvSpPr>
        <p:spPr>
          <a:xfrm>
            <a:off x="7327232" y="1395663"/>
            <a:ext cx="4415589" cy="3489158"/>
          </a:xfrm>
          <a:prstGeom prst="wedgeRect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Скругленная соединительная линия 39"/>
          <p:cNvCxnSpPr>
            <a:stCxn id="13" idx="0"/>
            <a:endCxn id="4" idx="0"/>
          </p:cNvCxnSpPr>
          <p:nvPr/>
        </p:nvCxnSpPr>
        <p:spPr>
          <a:xfrm rot="16200000" flipV="1">
            <a:off x="8458203" y="1401680"/>
            <a:ext cx="12032" cy="794084"/>
          </a:xfrm>
          <a:prstGeom prst="curvedConnector3">
            <a:avLst>
              <a:gd name="adj1" fmla="val 199993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кругленная соединительная линия 42"/>
          <p:cNvCxnSpPr/>
          <p:nvPr/>
        </p:nvCxnSpPr>
        <p:spPr>
          <a:xfrm rot="16200000" flipV="1">
            <a:off x="9252285" y="1425744"/>
            <a:ext cx="12032" cy="794084"/>
          </a:xfrm>
          <a:prstGeom prst="curvedConnector3">
            <a:avLst>
              <a:gd name="adj1" fmla="val 199993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кругленная соединительная линия 43"/>
          <p:cNvCxnSpPr/>
          <p:nvPr/>
        </p:nvCxnSpPr>
        <p:spPr>
          <a:xfrm rot="16200000" flipV="1">
            <a:off x="10046369" y="1401680"/>
            <a:ext cx="12032" cy="794084"/>
          </a:xfrm>
          <a:prstGeom prst="curvedConnector3">
            <a:avLst>
              <a:gd name="adj1" fmla="val 199993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кругленная соединительная линия 44"/>
          <p:cNvCxnSpPr/>
          <p:nvPr/>
        </p:nvCxnSpPr>
        <p:spPr>
          <a:xfrm rot="16200000" flipV="1">
            <a:off x="10852545" y="1389649"/>
            <a:ext cx="12032" cy="794084"/>
          </a:xfrm>
          <a:prstGeom prst="curvedConnector3">
            <a:avLst>
              <a:gd name="adj1" fmla="val 199993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Скругленная соединительная линия 45"/>
          <p:cNvCxnSpPr>
            <a:stCxn id="21" idx="6"/>
          </p:cNvCxnSpPr>
          <p:nvPr/>
        </p:nvCxnSpPr>
        <p:spPr>
          <a:xfrm flipV="1">
            <a:off x="11574381" y="2153653"/>
            <a:ext cx="12700" cy="2071812"/>
          </a:xfrm>
          <a:prstGeom prst="curvedConnector4">
            <a:avLst>
              <a:gd name="adj1" fmla="val 3031575"/>
              <a:gd name="adj2" fmla="val 9849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Скругленная соединительная линия 51"/>
          <p:cNvCxnSpPr>
            <a:stCxn id="20" idx="4"/>
            <a:endCxn id="21" idx="4"/>
          </p:cNvCxnSpPr>
          <p:nvPr/>
        </p:nvCxnSpPr>
        <p:spPr>
          <a:xfrm rot="16200000" flipH="1">
            <a:off x="10846471" y="4201402"/>
            <a:ext cx="12700" cy="794084"/>
          </a:xfrm>
          <a:prstGeom prst="curved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Скругленная соединительная линия 52"/>
          <p:cNvCxnSpPr/>
          <p:nvPr/>
        </p:nvCxnSpPr>
        <p:spPr>
          <a:xfrm rot="16200000" flipH="1">
            <a:off x="10040034" y="4214102"/>
            <a:ext cx="12700" cy="794084"/>
          </a:xfrm>
          <a:prstGeom prst="curved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Скругленная соединительная линия 53"/>
          <p:cNvCxnSpPr/>
          <p:nvPr/>
        </p:nvCxnSpPr>
        <p:spPr>
          <a:xfrm rot="16200000" flipH="1">
            <a:off x="9227592" y="4226802"/>
            <a:ext cx="12700" cy="794084"/>
          </a:xfrm>
          <a:prstGeom prst="curved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Скругленная соединительная линия 54"/>
          <p:cNvCxnSpPr/>
          <p:nvPr/>
        </p:nvCxnSpPr>
        <p:spPr>
          <a:xfrm rot="16200000" flipH="1">
            <a:off x="8428126" y="4203783"/>
            <a:ext cx="12700" cy="794084"/>
          </a:xfrm>
          <a:prstGeom prst="curved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8449253" y="2272655"/>
            <a:ext cx="2340101" cy="16603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раз Н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7766395" y="5328401"/>
            <a:ext cx="1708484" cy="115992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раз Ч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37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37" grpId="0" animBg="1"/>
      <p:bldP spid="56" grpId="0" animBg="1"/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4327" y="702009"/>
            <a:ext cx="1664368" cy="91776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3727" y="2108220"/>
            <a:ext cx="8822979" cy="2961565"/>
          </a:xfrm>
          <a:noFill/>
        </p:spPr>
        <p:txBody>
          <a:bodyPr>
            <a:noAutofit/>
          </a:bodyPr>
          <a:lstStyle/>
          <a:p>
            <a:pPr marL="0" indent="0" algn="just">
              <a:lnSpc>
                <a:spcPct val="200000"/>
              </a:lnSpc>
              <a:buNone/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Филя перемножил 17 целых чисел и получил 1025, а Степашка сложил эти же числа и получил 100.  Докажите, что кто-то из них ошибся.</a:t>
            </a:r>
          </a:p>
        </p:txBody>
      </p:sp>
    </p:spTree>
    <p:extLst>
      <p:ext uri="{BB962C8B-B14F-4D97-AF65-F5344CB8AC3E}">
        <p14:creationId xmlns:p14="http://schemas.microsoft.com/office/powerpoint/2010/main" val="140290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72427"/>
            <a:ext cx="10515600" cy="876821"/>
          </a:xfrm>
        </p:spPr>
        <p:txBody>
          <a:bodyPr>
            <a:normAutofit/>
          </a:bodyPr>
          <a:lstStyle/>
          <a:p>
            <a:pPr lvl="0" algn="ctr">
              <a:spcBef>
                <a:spcPts val="100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Пусть среди 17 чисел все числа четные,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тогда:</a:t>
            </a:r>
            <a:endParaRPr lang="ru-RU" sz="4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496729"/>
                <a:ext cx="10515600" cy="3742662"/>
              </a:xfrm>
              <a:solidFill>
                <a:srgbClr val="FFFFFF"/>
              </a:solidFill>
            </p:spPr>
            <p:txBody>
              <a:bodyPr/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Ч∗Ч∗Ч∗Ч∗</m:t>
                    </m:r>
                    <m:r>
                      <a:rPr lang="ru-RU" sz="4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…</m:t>
                    </m:r>
                    <m:r>
                      <a:rPr lang="ru-RU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∗Ч=Ч </m:t>
                    </m:r>
                  </m:oMath>
                </a14:m>
                <a:r>
                  <a:rPr lang="ru-RU" sz="4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		</a:t>
                </a:r>
                <a:endParaRPr lang="ru-RU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ctr">
                  <a:buNone/>
                </a:pPr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ru-RU" sz="4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 2" panose="05020102010507070707" pitchFamily="18" charset="2"/>
                </a:endParaRPr>
              </a:p>
              <a:p>
                <a:pPr marL="0" lvl="0" indent="0" algn="ctr">
                  <a:buNone/>
                </a:pP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Ч+Ч+Ч+…+Ч=Ч </m:t>
                    </m:r>
                  </m:oMath>
                </a14:m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ru-RU" sz="4000" b="1" dirty="0" smtClean="0">
                    <a:solidFill>
                      <a:schemeClr val="accent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</a:t>
                </a:r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</a:p>
              <a:p>
                <a:pPr marL="0" lvl="0" indent="0" algn="ctr">
                  <a:buNone/>
                </a:pPr>
                <a:endParaRPr lang="ru-RU" sz="4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ctr">
                  <a:buNone/>
                </a:pPr>
                <a:r>
                  <a:rPr lang="ru-RU" sz="28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 прав Филя</a:t>
                </a:r>
                <a:endPara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496729"/>
                <a:ext cx="10515600" cy="3742662"/>
              </a:xfrm>
              <a:blipFill rotWithShape="0">
                <a:blip r:embed="rId2"/>
                <a:stretch>
                  <a:fillRect t="-29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 txBox="1">
            <a:spLocks/>
          </p:cNvSpPr>
          <p:nvPr/>
        </p:nvSpPr>
        <p:spPr>
          <a:xfrm>
            <a:off x="838200" y="48126"/>
            <a:ext cx="10515600" cy="876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Доказательство (1-й случай):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25224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6914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задачам на четность 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относятся: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007592"/>
            <a:ext cx="10515600" cy="2391534"/>
          </a:xfrm>
        </p:spPr>
        <p:txBody>
          <a:bodyPr>
            <a:noAutofit/>
          </a:bodyPr>
          <a:lstStyle/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на чередование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на разбиение на пары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на четность и нечетность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98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916" y="1294689"/>
            <a:ext cx="10515600" cy="884572"/>
          </a:xfrm>
        </p:spPr>
        <p:txBody>
          <a:bodyPr>
            <a:normAutofit/>
          </a:bodyPr>
          <a:lstStyle/>
          <a:p>
            <a:pPr lvl="0" algn="ctr">
              <a:spcBef>
                <a:spcPts val="1000"/>
              </a:spcBef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Пусть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среди 17 чисел найдется хотя бы одно нечетное число,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тогда:</a:t>
            </a:r>
            <a:endParaRPr lang="ru-RU" sz="4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729916" y="2475330"/>
                <a:ext cx="10515600" cy="3744996"/>
              </a:xfrm>
              <a:solidFill>
                <a:srgbClr val="FFFFFF"/>
              </a:solidFill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Н∗Ч∗Ч∗</m:t>
                    </m:r>
                    <m:r>
                      <a:rPr lang="ru-RU" sz="4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Ч∗…∗</m:t>
                    </m:r>
                    <m:r>
                      <a:rPr lang="ru-RU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Ч=Ч</m:t>
                    </m:r>
                    <m:r>
                      <a:rPr lang="ru-RU" sz="40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Wingdings 2" panose="05020102010507070707" pitchFamily="18" charset="2"/>
                      </a:rPr>
                      <m:t> </m:t>
                    </m:r>
                  </m:oMath>
                </a14:m>
                <a:r>
                  <a:rPr lang="ru-RU" sz="4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		</a:t>
                </a:r>
                <a:r>
                  <a:rPr lang="ru-RU" sz="4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</a:t>
                </a:r>
                <a:endPara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endParaRPr lang="ru-RU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Н+Ч+Ч</m:t>
                    </m:r>
                    <m:r>
                      <a:rPr lang="ru-RU" sz="4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+…+</m:t>
                    </m:r>
                    <m:r>
                      <a:rPr lang="ru-RU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Ч=Н</m:t>
                    </m:r>
                  </m:oMath>
                </a14:m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ru-RU" sz="4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</a:t>
                </a:r>
                <a:endPara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Не прав и Филя и Степашка </a:t>
                </a:r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Wingdings 2" panose="05020102010507070707" pitchFamily="18" charset="2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29916" y="2475330"/>
                <a:ext cx="10515600" cy="3744996"/>
              </a:xfrm>
              <a:blipFill rotWithShape="0">
                <a:blip r:embed="rId2"/>
                <a:stretch>
                  <a:fillRect t="-29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 txBox="1">
            <a:spLocks/>
          </p:cNvSpPr>
          <p:nvPr/>
        </p:nvSpPr>
        <p:spPr>
          <a:xfrm>
            <a:off x="838200" y="121800"/>
            <a:ext cx="10515600" cy="876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Доказательство (2-й случай):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90753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529" y="1330409"/>
            <a:ext cx="10515600" cy="704099"/>
          </a:xfrm>
        </p:spPr>
        <p:txBody>
          <a:bodyPr>
            <a:normAutofit/>
          </a:bodyPr>
          <a:lstStyle/>
          <a:p>
            <a:pPr lvl="0" algn="ctr">
              <a:spcBef>
                <a:spcPts val="1000"/>
              </a:spcBef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Пусть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среди 17 чисел все числа нечетные, 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тогда:  </a:t>
            </a:r>
            <a:endParaRPr lang="ru-RU" sz="4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2314157"/>
                <a:ext cx="10515600" cy="4351338"/>
              </a:xfrm>
              <a:solidFill>
                <a:srgbClr val="FFFFFF"/>
              </a:solidFill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Н∗Н∗Н∗Н∗…∗Н=Н</m:t>
                    </m:r>
                    <m:r>
                      <a:rPr lang="ru-RU" sz="4000" i="1" dirty="0">
                        <a:solidFill>
                          <a:srgbClr val="70AD47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  <a:sym typeface="Wingdings 2" panose="05020102010507070707" pitchFamily="18" charset="2"/>
                      </a:rPr>
                      <m:t> </m:t>
                    </m:r>
                  </m:oMath>
                </a14:m>
                <a:r>
                  <a:rPr lang="ru-RU" sz="4000" b="1" dirty="0" smtClean="0">
                    <a:solidFill>
                      <a:srgbClr val="70AD47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	</a:t>
                </a:r>
                <a:r>
                  <a:rPr lang="ru-RU" sz="4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ru-RU" sz="4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Н+Н+Н+…Н=Н</m:t>
                    </m:r>
                  </m:oMath>
                </a14:m>
                <a:r>
                  <a:rPr lang="ru-RU" sz="4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		</a:t>
                </a:r>
                <a:r>
                  <a:rPr lang="ru-RU" sz="40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</a:t>
                </a:r>
                <a:endPara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40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	</a:t>
                </a:r>
              </a:p>
              <a:p>
                <a:pPr marL="0" indent="0" algn="ctr">
                  <a:buNone/>
                </a:pPr>
                <a:endPara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Wingdings 2" panose="05020102010507070707" pitchFamily="18" charset="2"/>
                </a:endParaRPr>
              </a:p>
              <a:p>
                <a:pPr marL="0" indent="0" algn="ctr">
                  <a:buNone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 2" panose="05020102010507070707" pitchFamily="18" charset="2"/>
                  </a:rPr>
                  <a:t>Не прав Степашка</a:t>
                </a:r>
                <a:endParaRPr 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314157"/>
                <a:ext cx="10515600" cy="4351338"/>
              </a:xfrm>
              <a:blipFill rotWithShape="0">
                <a:blip r:embed="rId2"/>
                <a:stretch>
                  <a:fillRect t="-25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Заголовок 1"/>
          <p:cNvSpPr txBox="1">
            <a:spLocks/>
          </p:cNvSpPr>
          <p:nvPr/>
        </p:nvSpPr>
        <p:spPr>
          <a:xfrm>
            <a:off x="838200" y="48126"/>
            <a:ext cx="10515600" cy="8768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1000"/>
              </a:spcBef>
            </a:pP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Доказательство (3-й случай):</a:t>
            </a:r>
            <a:endParaRPr lang="ru-RU" sz="5400" b="1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3134228" y="4333415"/>
            <a:ext cx="3735804" cy="743912"/>
            <a:chOff x="2677028" y="4465762"/>
            <a:chExt cx="3735804" cy="743912"/>
          </a:xfrm>
        </p:grpSpPr>
        <p:sp>
          <p:nvSpPr>
            <p:cNvPr id="6" name="Правая фигурная скобка 5"/>
            <p:cNvSpPr/>
            <p:nvPr/>
          </p:nvSpPr>
          <p:spPr>
            <a:xfrm rot="5400000">
              <a:off x="4328361" y="2814429"/>
              <a:ext cx="433138" cy="3735804"/>
            </a:xfrm>
            <a:prstGeom prst="rightBrace">
              <a:avLst>
                <a:gd name="adj1" fmla="val 39814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320717" y="4898901"/>
              <a:ext cx="2382252" cy="31077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17 раз Н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880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4652"/>
            <a:ext cx="10515600" cy="11749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 четность 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сложности*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10289"/>
            <a:ext cx="10515600" cy="288837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99 карточках пишутся числа 1, 2, 3, ..., 99. Затем карточки перемешиваются, раскладываются чистыми сторонами вверх и на чистых сторонах снова пишутся числа 1, 2, 3, 4, ..., 99. Для каждой карточки числа, стоящие на ней, складываются и 99 полученных сумм перемножаются. Доказать, что в результате получится чётное число.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-256674" y="772110"/>
            <a:ext cx="1929063" cy="750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11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84231" y="1503947"/>
            <a:ext cx="5594685" cy="1167064"/>
          </a:xfrm>
          <a:prstGeom prst="rect">
            <a:avLst/>
          </a:prstGeom>
          <a:solidFill>
            <a:srgbClr val="FBE5D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872" y="410895"/>
            <a:ext cx="10515600" cy="52521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Доказательство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379" y="1957691"/>
            <a:ext cx="5831556" cy="3909234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180975" lvl="0" indent="0" algn="just">
              <a:lnSpc>
                <a:spcPct val="200000"/>
              </a:lnSpc>
              <a:spcBef>
                <a:spcPts val="375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чисел 1, 2, ..., 99 есть 50 нечётных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lvl="0" indent="0" algn="just">
              <a:lnSpc>
                <a:spcPct val="200000"/>
              </a:lnSpc>
              <a:spcBef>
                <a:spcPts val="375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49 чётных.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lvl="0" indent="0" algn="just">
              <a:lnSpc>
                <a:spcPct val="200000"/>
              </a:lnSpc>
              <a:spcBef>
                <a:spcPts val="375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обратной стороне мы получим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lvl="0" indent="0" algn="just">
              <a:lnSpc>
                <a:spcPct val="200000"/>
              </a:lnSpc>
              <a:spcBef>
                <a:spcPts val="375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столько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 чисел четных и нечетных. </a:t>
            </a:r>
          </a:p>
          <a:p>
            <a:pPr marL="0" lvl="0" indent="0" algn="just">
              <a:lnSpc>
                <a:spcPct val="200000"/>
              </a:lnSpc>
              <a:spcBef>
                <a:spcPts val="375"/>
              </a:spcBef>
              <a:buNone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200000"/>
              </a:lnSpc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</a:pP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20589" y="2815391"/>
            <a:ext cx="637674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880562" y="2815392"/>
            <a:ext cx="705848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99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722520" y="2815391"/>
            <a:ext cx="962526" cy="697831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…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208924" y="2815393"/>
            <a:ext cx="605586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065171" y="2815393"/>
            <a:ext cx="605586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5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921418" y="2839451"/>
            <a:ext cx="605586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7</a:t>
            </a: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320589" y="1768639"/>
            <a:ext cx="637674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880561" y="1768640"/>
            <a:ext cx="705849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99</a:t>
            </a: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9722520" y="1768639"/>
            <a:ext cx="962526" cy="697831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…</a:t>
            </a:r>
            <a:endParaRPr lang="ru-RU" sz="3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08924" y="1768641"/>
            <a:ext cx="605586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065171" y="1768641"/>
            <a:ext cx="605586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921418" y="1792699"/>
            <a:ext cx="605586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320589" y="4896848"/>
            <a:ext cx="637674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0885570" y="4872789"/>
            <a:ext cx="700840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98</a:t>
            </a:r>
            <a:endParaRPr lang="ru-RU" sz="3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9727528" y="4872788"/>
            <a:ext cx="962526" cy="697831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…</a:t>
            </a:r>
            <a:endParaRPr lang="ru-RU" sz="3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213932" y="4872790"/>
            <a:ext cx="605586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8070179" y="4872790"/>
            <a:ext cx="605586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6</a:t>
            </a:r>
            <a:endParaRPr lang="ru-RU" sz="3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8926426" y="4896848"/>
            <a:ext cx="605586" cy="6978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8</a:t>
            </a:r>
            <a:endParaRPr lang="ru-RU" sz="3200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6303798" y="3695739"/>
            <a:ext cx="5182349" cy="743912"/>
            <a:chOff x="2677028" y="4465762"/>
            <a:chExt cx="3735804" cy="743912"/>
          </a:xfrm>
          <a:noFill/>
        </p:grpSpPr>
        <p:sp>
          <p:nvSpPr>
            <p:cNvPr id="28" name="Правая фигурная скобка 27"/>
            <p:cNvSpPr/>
            <p:nvPr/>
          </p:nvSpPr>
          <p:spPr>
            <a:xfrm rot="5400000">
              <a:off x="4328361" y="2814429"/>
              <a:ext cx="433138" cy="3735804"/>
            </a:xfrm>
            <a:prstGeom prst="rightBrace">
              <a:avLst>
                <a:gd name="adj1" fmla="val 39814"/>
                <a:gd name="adj2" fmla="val 50000"/>
              </a:avLst>
            </a:prstGeom>
            <a:grpFill/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3320717" y="4898901"/>
              <a:ext cx="2382252" cy="3107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нечетных чисел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303799" y="5800238"/>
            <a:ext cx="5182349" cy="743912"/>
            <a:chOff x="2677028" y="4465762"/>
            <a:chExt cx="3735804" cy="743912"/>
          </a:xfrm>
          <a:noFill/>
        </p:grpSpPr>
        <p:sp>
          <p:nvSpPr>
            <p:cNvPr id="31" name="Правая фигурная скобка 30"/>
            <p:cNvSpPr/>
            <p:nvPr/>
          </p:nvSpPr>
          <p:spPr>
            <a:xfrm rot="5400000">
              <a:off x="4328361" y="2814429"/>
              <a:ext cx="433138" cy="3735804"/>
            </a:xfrm>
            <a:prstGeom prst="rightBrace">
              <a:avLst>
                <a:gd name="adj1" fmla="val 39814"/>
                <a:gd name="adj2" fmla="val 50000"/>
              </a:avLst>
            </a:prstGeom>
            <a:grpFill/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320717" y="4898901"/>
              <a:ext cx="2382252" cy="3107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49 четных чисел 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645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-1"/>
                <a:ext cx="6692746" cy="6858001"/>
              </a:xfrm>
              <a:solidFill>
                <a:srgbClr val="FFFFFF"/>
              </a:solidFill>
            </p:spPr>
            <p:txBody>
              <a:bodyPr>
                <a:normAutofit fontScale="92500" lnSpcReduction="10000"/>
              </a:bodyPr>
              <a:lstStyle/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2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Пусть </a:t>
                </a: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у карточек с четными числами на обороте записаны только нечетные числа, тогда получим: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Ч+Н=</m:t>
                      </m:r>
                      <m:r>
                        <m:rPr>
                          <m:nor/>
                        </m:rPr>
                        <a:rPr lang="ru-RU" sz="2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</m:t>
                      </m:r>
                    </m:oMath>
                  </m:oMathPara>
                </a14:m>
                <a:endPara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Если перемножим эти суммы, то получим: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2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ru-RU" sz="22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sz="22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Ч+Н</m:t>
                        </m:r>
                      </m:e>
                    </m:d>
                    <m:r>
                      <a:rPr lang="ru-RU" sz="2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∗</m:t>
                    </m:r>
                    <m:d>
                      <m:dPr>
                        <m:ctrlPr>
                          <a:rPr lang="ru-RU" sz="22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sz="22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Ч+Н</m:t>
                        </m:r>
                      </m:e>
                    </m:d>
                    <m:r>
                      <a:rPr lang="ru-RU" sz="2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∗…∗(Ч+Н)</m:t>
                    </m:r>
                    <m:r>
                      <a:rPr lang="ru-RU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ru-RU" sz="22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Н</m:t>
                    </m:r>
                  </m:oMath>
                </a14:m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	</a:t>
                </a:r>
                <a:r>
                  <a:rPr lang="ru-RU" sz="22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endParaRPr lang="ru-RU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2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Теперь рассмотрим карточки с нечетным количеством. Их было 50.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На обороте пусть будут все четные числа. Их всего 49.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Обратим внимание, что на 50 нечетных чисел приходится 49 четных и одно нечетное. Тогда: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2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ru-RU" sz="22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sz="22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Н+Ч</m:t>
                        </m:r>
                      </m:e>
                    </m:d>
                    <m:r>
                      <a:rPr lang="ru-RU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∗</m:t>
                    </m:r>
                    <m:d>
                      <m:dPr>
                        <m:ctrlPr>
                          <a:rPr lang="ru-RU" sz="22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sz="22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Н+Ч</m:t>
                        </m:r>
                      </m:e>
                    </m:d>
                    <m:r>
                      <a:rPr lang="ru-RU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∗…∗(</m:t>
                    </m:r>
                    <m:r>
                      <a:rPr lang="ru-RU" sz="2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Н</m:t>
                    </m:r>
                    <m:r>
                      <a:rPr lang="ru-RU" sz="22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+Н)=Н∗Н∗…∗Ч=Ч</m:t>
                    </m:r>
                  </m:oMath>
                </a14:m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:r>
                  <a:rPr lang="ru-RU" sz="22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endParaRPr lang="ru-RU" sz="2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2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Если перемножим равенства (1) и (2), то получим: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200" i="1" dirty="0" smtClean="0">
                  <a:solidFill>
                    <a:srgbClr val="000000"/>
                  </a:solidFill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Н∗Ч</m:t>
                      </m:r>
                      <m:r>
                        <a:rPr lang="ru-RU" sz="2200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2200" b="0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Ч</m:t>
                      </m:r>
                    </m:oMath>
                  </m:oMathPara>
                </a14:m>
                <a:endPara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-1"/>
                <a:ext cx="6692746" cy="6858001"/>
              </a:xfrm>
              <a:blipFill rotWithShape="0">
                <a:blip r:embed="rId2"/>
                <a:stretch>
                  <a:fillRect l="-911" r="-9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Группа 1"/>
          <p:cNvGrpSpPr/>
          <p:nvPr/>
        </p:nvGrpSpPr>
        <p:grpSpPr>
          <a:xfrm>
            <a:off x="6881864" y="93827"/>
            <a:ext cx="5192148" cy="2735949"/>
            <a:chOff x="6881864" y="93827"/>
            <a:chExt cx="5192148" cy="2735949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886836" y="2256962"/>
              <a:ext cx="633022" cy="55372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Н</a:t>
              </a:r>
              <a:endParaRPr lang="ru-RU" sz="3200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1413544" y="2256963"/>
              <a:ext cx="601168" cy="55372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Н</a:t>
              </a:r>
              <a:endParaRPr lang="ru-RU" sz="3200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0263950" y="2256962"/>
              <a:ext cx="955505" cy="553723"/>
            </a:xfrm>
            <a:prstGeom prst="rect">
              <a:avLst/>
            </a:prstGeom>
            <a:noFill/>
            <a:ln w="28575"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…</a:t>
              </a:r>
              <a:endParaRPr lang="ru-RU" sz="3200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768690" y="2256964"/>
              <a:ext cx="601168" cy="55372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Н</a:t>
              </a:r>
              <a:endParaRPr lang="ru-RU" sz="32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8618691" y="2256964"/>
              <a:ext cx="601168" cy="55372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Н</a:t>
              </a:r>
              <a:endParaRPr lang="ru-RU" sz="320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9468692" y="2276053"/>
              <a:ext cx="601168" cy="55372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Н</a:t>
              </a:r>
              <a:endParaRPr lang="ru-RU" sz="320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881864" y="860993"/>
              <a:ext cx="633022" cy="553723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2</a:t>
              </a:r>
              <a:endParaRPr lang="ru-RU" sz="3200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1413543" y="841902"/>
              <a:ext cx="660469" cy="553723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98</a:t>
              </a:r>
              <a:endParaRPr lang="ru-RU" sz="320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263949" y="841901"/>
              <a:ext cx="955505" cy="553723"/>
            </a:xfrm>
            <a:prstGeom prst="rect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…</a:t>
              </a:r>
              <a:endParaRPr lang="ru-RU" sz="3200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768690" y="841903"/>
              <a:ext cx="601168" cy="553723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4</a:t>
              </a:r>
              <a:endParaRPr lang="ru-RU" sz="320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618691" y="841903"/>
              <a:ext cx="601168" cy="553723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6</a:t>
              </a:r>
              <a:endParaRPr lang="ru-RU" sz="32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468691" y="860993"/>
              <a:ext cx="601168" cy="553723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8</a:t>
              </a:r>
              <a:endParaRPr lang="ru-RU" sz="3200" dirty="0"/>
            </a:p>
          </p:txBody>
        </p:sp>
        <p:sp>
          <p:nvSpPr>
            <p:cNvPr id="20" name="Правая фигурная скобка 19"/>
            <p:cNvSpPr/>
            <p:nvPr/>
          </p:nvSpPr>
          <p:spPr>
            <a:xfrm rot="5400000" flipH="1">
              <a:off x="9387403" y="-1967184"/>
              <a:ext cx="228674" cy="5144545"/>
            </a:xfrm>
            <a:prstGeom prst="rightBrace">
              <a:avLst>
                <a:gd name="adj1" fmla="val 39814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887703" y="93827"/>
              <a:ext cx="3280580" cy="1789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49 четных чисел 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Прямая со стрелкой 23"/>
            <p:cNvCxnSpPr>
              <a:stCxn id="10" idx="2"/>
              <a:endCxn id="4" idx="0"/>
            </p:cNvCxnSpPr>
            <p:nvPr/>
          </p:nvCxnSpPr>
          <p:spPr>
            <a:xfrm>
              <a:off x="7198375" y="1414716"/>
              <a:ext cx="4972" cy="842246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Ромб 25"/>
            <p:cNvSpPr/>
            <p:nvPr/>
          </p:nvSpPr>
          <p:spPr>
            <a:xfrm>
              <a:off x="6913217" y="1598653"/>
              <a:ext cx="570315" cy="469232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</a:t>
              </a:r>
              <a:endParaRPr lang="ru-RU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802486" y="3628670"/>
            <a:ext cx="5271525" cy="2836708"/>
            <a:chOff x="6802486" y="3628670"/>
            <a:chExt cx="5271525" cy="2836708"/>
          </a:xfrm>
        </p:grpSpPr>
        <p:sp>
          <p:nvSpPr>
            <p:cNvPr id="56" name="Прямоугольник 55"/>
            <p:cNvSpPr/>
            <p:nvPr/>
          </p:nvSpPr>
          <p:spPr>
            <a:xfrm>
              <a:off x="7796672" y="3628670"/>
              <a:ext cx="3280580" cy="1810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нечетных чисел 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6819385" y="4417385"/>
              <a:ext cx="641780" cy="521703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1</a:t>
              </a:r>
              <a:endParaRPr lang="ru-RU" sz="3200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11408720" y="4417386"/>
              <a:ext cx="665291" cy="521703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99</a:t>
              </a:r>
              <a:endParaRPr lang="ru-RU" sz="3200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0243222" y="4417385"/>
              <a:ext cx="968724" cy="521703"/>
            </a:xfrm>
            <a:prstGeom prst="rect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…</a:t>
              </a:r>
              <a:endParaRPr lang="ru-RU" sz="3200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7713440" y="4417386"/>
              <a:ext cx="609486" cy="521703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3</a:t>
              </a:r>
              <a:endParaRPr lang="ru-RU" sz="3200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8575201" y="4417386"/>
              <a:ext cx="609486" cy="521703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5</a:t>
              </a:r>
              <a:endParaRPr lang="ru-RU" sz="3200" dirty="0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9436962" y="4435373"/>
              <a:ext cx="609486" cy="521703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7</a:t>
              </a:r>
              <a:endParaRPr lang="ru-RU" sz="3200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838335" y="5233842"/>
              <a:ext cx="641780" cy="52170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2</a:t>
              </a:r>
              <a:endParaRPr lang="ru-RU" sz="3200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10422840" y="5190386"/>
              <a:ext cx="654411" cy="52170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98</a:t>
              </a:r>
              <a:endParaRPr lang="ru-RU" sz="3200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9331995" y="5195198"/>
              <a:ext cx="968724" cy="521703"/>
            </a:xfrm>
            <a:prstGeom prst="rect">
              <a:avLst/>
            </a:prstGeom>
            <a:noFill/>
            <a:ln w="28575"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…</a:t>
              </a:r>
              <a:endParaRPr lang="ru-RU" sz="3200" dirty="0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7737431" y="5215857"/>
              <a:ext cx="609486" cy="52170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4</a:t>
              </a:r>
              <a:endParaRPr lang="ru-RU" sz="3200" dirty="0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8599191" y="5215857"/>
              <a:ext cx="609486" cy="52170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6</a:t>
              </a:r>
              <a:endParaRPr lang="ru-RU" sz="3200" dirty="0"/>
            </a:p>
          </p:txBody>
        </p:sp>
        <p:sp>
          <p:nvSpPr>
            <p:cNvPr id="44" name="Правая фигурная скобка 43"/>
            <p:cNvSpPr/>
            <p:nvPr/>
          </p:nvSpPr>
          <p:spPr>
            <a:xfrm rot="5400000">
              <a:off x="8764973" y="3965687"/>
              <a:ext cx="323817" cy="4210890"/>
            </a:xfrm>
            <a:prstGeom prst="rightBrace">
              <a:avLst>
                <a:gd name="adj1" fmla="val 39814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7546985" y="6233041"/>
              <a:ext cx="2685205" cy="23233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49 четных чисел 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Правая фигурная скобка 53"/>
            <p:cNvSpPr/>
            <p:nvPr/>
          </p:nvSpPr>
          <p:spPr>
            <a:xfrm rot="5400000" flipH="1">
              <a:off x="9283426" y="1562189"/>
              <a:ext cx="182666" cy="5144545"/>
            </a:xfrm>
            <a:prstGeom prst="rightBrace">
              <a:avLst>
                <a:gd name="adj1" fmla="val 39814"/>
                <a:gd name="adj2" fmla="val 50000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11408721" y="5174578"/>
              <a:ext cx="609486" cy="52170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Н</a:t>
              </a:r>
              <a:endParaRPr lang="ru-RU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6893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2326" y="681040"/>
            <a:ext cx="1609998" cy="71771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823" y="1398757"/>
            <a:ext cx="11536680" cy="5315552"/>
          </a:xfrm>
          <a:solidFill>
            <a:srgbClr val="FDFBF9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волшебной яблоне выросли 15 бананов и 20 апельсинов. Одновременно разрешается срывать один или два плода. Если сорвать один из плодов вырастет такой же, если сорвать сразу два одинаковых плода – вырастет апельсин, а если два разных – вырастет банан. </a:t>
            </a:r>
          </a:p>
          <a:p>
            <a:pPr marL="0" indent="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а) В каком порядке надо срывать плоды, чтобы на яблоне остался ровно один плод? </a:t>
            </a:r>
          </a:p>
          <a:p>
            <a:pPr marL="0" indent="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б) Можете ли вы определить, какой это будет плод? </a:t>
            </a:r>
          </a:p>
          <a:p>
            <a:pPr marL="0" indent="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в) Можно ли срывать плоды так, чтобы на яблоне ничего не осталось?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618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513" y="111103"/>
            <a:ext cx="11996487" cy="529869"/>
          </a:xfrm>
          <a:solidFill>
            <a:srgbClr val="FDFBF9"/>
          </a:solidFill>
        </p:spPr>
        <p:txBody>
          <a:bodyPr>
            <a:noAutofit/>
          </a:bodyPr>
          <a:lstStyle/>
          <a:p>
            <a:pPr lvl="0" algn="ctr">
              <a:lnSpc>
                <a:spcPct val="107000"/>
              </a:lnSpc>
              <a:spcBef>
                <a:spcPts val="375"/>
              </a:spcBef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В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каком порядке надо срывать плоды, чтобы на яблоне остался ровно один плод? 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704970"/>
                <a:ext cx="8518358" cy="6153029"/>
              </a:xfrm>
              <a:solidFill>
                <a:srgbClr val="FDFBF9"/>
              </a:solidFill>
            </p:spPr>
            <p:txBody>
              <a:bodyPr>
                <a:noAutofit/>
              </a:bodyPr>
              <a:lstStyle/>
              <a:p>
                <a:pPr marL="0" lvl="0" indent="0">
                  <a:lnSpc>
                    <a:spcPct val="107000"/>
                  </a:lnSpc>
                  <a:buNone/>
                </a:pPr>
                <a:r>
                  <a:rPr lang="ru-RU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Решение</a:t>
                </a:r>
                <a:endParaRPr lang="ru-RU" sz="160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lvl="0" indent="0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У нас 15 бананов. Сорвем с дерева 7 раз по 2 банана, получим 7 апельсинов. Вычислим, что осталось на дереве:</a:t>
                </a:r>
              </a:p>
              <a:p>
                <a:pPr marL="0" lvl="0" indent="1166813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r>
                      <a:rPr lang="ru-RU" sz="20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15−7∗2=</m:t>
                    </m:r>
                    <m:r>
                      <a:rPr lang="ru-RU" sz="20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1 </m:t>
                    </m:r>
                  </m:oMath>
                </a14:m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(банан)</a:t>
                </a:r>
              </a:p>
              <a:p>
                <a:pPr marL="0" lvl="0" indent="1166813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r>
                      <a:rPr lang="ru-RU" sz="20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20+7=27</m:t>
                    </m:r>
                  </m:oMath>
                </a14:m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(апельсинов)</a:t>
                </a:r>
              </a:p>
              <a:p>
                <a:pPr marL="0" lvl="0" indent="0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Теперь, сорвём с дерева 13 раз по 2 апельсина, получим 13 апельсинов. Вычислим, сколько апельсинов осталось:</a:t>
                </a:r>
              </a:p>
              <a:p>
                <a:pPr marL="0" lvl="0" indent="1166813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r>
                      <a:rPr lang="ru-RU" sz="20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27−13∗2=1</m:t>
                    </m:r>
                  </m:oMath>
                </a14:m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(апельсин)</a:t>
                </a:r>
              </a:p>
              <a:p>
                <a:pPr marL="0" lvl="0" indent="1166813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r>
                      <a:rPr lang="ru-RU" sz="20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1+13=14</m:t>
                    </m:r>
                    <m:r>
                      <a:rPr lang="ru-RU" sz="20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(апельсин)</a:t>
                </a:r>
              </a:p>
              <a:p>
                <a:pPr marL="0" lvl="0" indent="0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Сорвем 7 раз по 2 апельсина, получим 7 апельсинов. Вычислим, сколько апельсинов осталось:</a:t>
                </a:r>
              </a:p>
              <a:p>
                <a:pPr marL="0" lvl="0" indent="1166813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r>
                      <a:rPr lang="ru-RU" sz="20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14−7∗2=0</m:t>
                    </m:r>
                    <m:r>
                      <a:rPr lang="ru-RU" sz="20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(апельсинов)</a:t>
                </a:r>
              </a:p>
              <a:p>
                <a:pPr marL="0" lvl="0" indent="1166813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r>
                      <a:rPr lang="ru-RU" sz="20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0+7=7</m:t>
                    </m:r>
                    <m:r>
                      <a:rPr lang="ru-RU" sz="20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(апельсинов) и т. д.</a:t>
                </a:r>
              </a:p>
              <a:p>
                <a:pPr marL="0" lvl="0" indent="0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0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Если продолжить так же, то на дереве останется 1 апельсин и 1 банан.</a:t>
                </a:r>
              </a:p>
              <a:p>
                <a:pPr marL="0" lvl="0" indent="0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Сорвем их, вырастет банан.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04970"/>
                <a:ext cx="8518358" cy="6153029"/>
              </a:xfrm>
              <a:blipFill rotWithShape="0">
                <a:blip r:embed="rId2"/>
                <a:stretch>
                  <a:fillRect l="-716" t="-595" r="-9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Группа 38"/>
          <p:cNvGrpSpPr/>
          <p:nvPr/>
        </p:nvGrpSpPr>
        <p:grpSpPr>
          <a:xfrm>
            <a:off x="8953500" y="1044238"/>
            <a:ext cx="2737757" cy="5048837"/>
            <a:chOff x="8953500" y="1044238"/>
            <a:chExt cx="2737757" cy="5048837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9079831" y="1044238"/>
              <a:ext cx="2273969" cy="1247443"/>
              <a:chOff x="9079831" y="1044238"/>
              <a:chExt cx="2273969" cy="1247443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9079831" y="1044238"/>
                <a:ext cx="1094874" cy="45085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Банан</a:t>
                </a:r>
                <a:endParaRPr lang="ru-RU" dirty="0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0258926" y="1044238"/>
                <a:ext cx="1094874" cy="45085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Банан</a:t>
                </a:r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9627268" y="1840831"/>
                <a:ext cx="1321468" cy="45085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Апельсин </a:t>
                </a:r>
                <a:endParaRPr lang="ru-RU" dirty="0"/>
              </a:p>
            </p:txBody>
          </p:sp>
          <p:cxnSp>
            <p:nvCxnSpPr>
              <p:cNvPr id="13" name="Прямая со стрелкой 12"/>
              <p:cNvCxnSpPr>
                <a:stCxn id="5" idx="2"/>
                <a:endCxn id="9" idx="0"/>
              </p:cNvCxnSpPr>
              <p:nvPr/>
            </p:nvCxnSpPr>
            <p:spPr>
              <a:xfrm>
                <a:off x="9627268" y="1495088"/>
                <a:ext cx="660734" cy="34574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 стрелкой 14"/>
              <p:cNvCxnSpPr>
                <a:stCxn id="7" idx="2"/>
                <a:endCxn id="9" idx="0"/>
              </p:cNvCxnSpPr>
              <p:nvPr/>
            </p:nvCxnSpPr>
            <p:spPr>
              <a:xfrm flipH="1">
                <a:off x="10288002" y="1495088"/>
                <a:ext cx="518361" cy="345743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Группа 20"/>
            <p:cNvGrpSpPr/>
            <p:nvPr/>
          </p:nvGrpSpPr>
          <p:grpSpPr>
            <a:xfrm>
              <a:off x="8961521" y="2914355"/>
              <a:ext cx="2729736" cy="1253460"/>
              <a:chOff x="8867274" y="1038221"/>
              <a:chExt cx="2729736" cy="1253460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8867274" y="1038221"/>
                <a:ext cx="1307431" cy="45085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Апельсин</a:t>
                </a:r>
                <a:endParaRPr lang="ru-RU" dirty="0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10258925" y="1044238"/>
                <a:ext cx="1338085" cy="45085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Апельсин</a:t>
                </a:r>
                <a:endParaRPr lang="ru-RU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9627268" y="1840831"/>
                <a:ext cx="1381914" cy="45085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Апельсин </a:t>
                </a:r>
                <a:endParaRPr lang="ru-RU" dirty="0"/>
              </a:p>
            </p:txBody>
          </p:sp>
          <p:cxnSp>
            <p:nvCxnSpPr>
              <p:cNvPr id="25" name="Прямая со стрелкой 24"/>
              <p:cNvCxnSpPr>
                <a:stCxn id="22" idx="2"/>
                <a:endCxn id="24" idx="0"/>
              </p:cNvCxnSpPr>
              <p:nvPr/>
            </p:nvCxnSpPr>
            <p:spPr>
              <a:xfrm>
                <a:off x="9520990" y="1489071"/>
                <a:ext cx="797235" cy="35176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 стрелкой 25"/>
              <p:cNvCxnSpPr>
                <a:stCxn id="23" idx="2"/>
                <a:endCxn id="24" idx="0"/>
              </p:cNvCxnSpPr>
              <p:nvPr/>
            </p:nvCxnSpPr>
            <p:spPr>
              <a:xfrm flipH="1">
                <a:off x="10318225" y="1495088"/>
                <a:ext cx="609743" cy="345743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Группа 32"/>
            <p:cNvGrpSpPr/>
            <p:nvPr/>
          </p:nvGrpSpPr>
          <p:grpSpPr>
            <a:xfrm>
              <a:off x="8953500" y="4839615"/>
              <a:ext cx="2737757" cy="1253460"/>
              <a:chOff x="8867274" y="1038221"/>
              <a:chExt cx="2737757" cy="1253460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8867274" y="1038221"/>
                <a:ext cx="1307431" cy="45085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Бана</a:t>
                </a:r>
                <a:r>
                  <a:rPr lang="ru-RU" dirty="0"/>
                  <a:t>н</a:t>
                </a:r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10258925" y="1044238"/>
                <a:ext cx="1346106" cy="45085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Апельсин</a:t>
                </a:r>
                <a:endParaRPr lang="ru-RU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9627268" y="1840831"/>
                <a:ext cx="1251284" cy="45085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Банан</a:t>
                </a:r>
                <a:endParaRPr lang="ru-RU" dirty="0"/>
              </a:p>
            </p:txBody>
          </p:sp>
          <p:cxnSp>
            <p:nvCxnSpPr>
              <p:cNvPr id="37" name="Прямая со стрелкой 36"/>
              <p:cNvCxnSpPr>
                <a:stCxn id="34" idx="2"/>
                <a:endCxn id="36" idx="0"/>
              </p:cNvCxnSpPr>
              <p:nvPr/>
            </p:nvCxnSpPr>
            <p:spPr>
              <a:xfrm>
                <a:off x="9520990" y="1489071"/>
                <a:ext cx="731920" cy="35176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 стрелкой 37"/>
              <p:cNvCxnSpPr>
                <a:stCxn id="35" idx="2"/>
                <a:endCxn id="36" idx="0"/>
              </p:cNvCxnSpPr>
              <p:nvPr/>
            </p:nvCxnSpPr>
            <p:spPr>
              <a:xfrm flipH="1">
                <a:off x="10252910" y="1495088"/>
                <a:ext cx="679068" cy="345743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2403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765" y="23195"/>
            <a:ext cx="11097699" cy="544844"/>
          </a:xfrm>
          <a:solidFill>
            <a:srgbClr val="FDFBF9"/>
          </a:solidFill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  <a:spcBef>
                <a:spcPts val="375"/>
              </a:spcBef>
            </a:pPr>
            <a:r>
              <a:rPr lang="ru-RU" sz="2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ли срывать плоды так, чтобы на яблоне ничего не осталось</a:t>
            </a:r>
            <a:r>
              <a:rPr lang="ru-RU" sz="2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69429"/>
            <a:ext cx="8770475" cy="6188571"/>
          </a:xfrm>
          <a:solidFill>
            <a:srgbClr val="FDFBF9"/>
          </a:solidFill>
        </p:spPr>
        <p:txBody>
          <a:bodyPr>
            <a:noAutofit/>
          </a:bodyPr>
          <a:lstStyle/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 15 бананов. </a:t>
            </a: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  <a:tabLst>
                <a:tab pos="376555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Сорвем 2 банана, останется 13. Еще 2 банана сорвем, останется 11 бананов. Каждый раз число бананов будет нечетным. </a:t>
            </a: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  <a:tabLst>
                <a:tab pos="376555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итоге останется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банан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Или:</a:t>
            </a: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 15 бананов. </a:t>
            </a: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Сорвем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банан и 1 апельсин, вырастет 1 банан, т. е. число бананов не изменится. 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9162505" y="1331621"/>
            <a:ext cx="2737757" cy="5048837"/>
            <a:chOff x="8953500" y="1044238"/>
            <a:chExt cx="2737757" cy="5048837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9079831" y="1044238"/>
              <a:ext cx="2273969" cy="1247443"/>
              <a:chOff x="9079831" y="1044238"/>
              <a:chExt cx="2273969" cy="1247443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9079831" y="1044238"/>
                <a:ext cx="1094874" cy="45085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Банан</a:t>
                </a:r>
                <a:endParaRPr lang="ru-RU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10258926" y="1044238"/>
                <a:ext cx="1094874" cy="45085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Банан</a:t>
                </a:r>
                <a:endParaRPr lang="ru-RU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9627268" y="1840831"/>
                <a:ext cx="1321468" cy="45085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Апельсин </a:t>
                </a:r>
                <a:endParaRPr lang="ru-RU" dirty="0"/>
              </a:p>
            </p:txBody>
          </p:sp>
          <p:cxnSp>
            <p:nvCxnSpPr>
              <p:cNvPr id="40" name="Прямая со стрелкой 39"/>
              <p:cNvCxnSpPr>
                <a:stCxn id="37" idx="2"/>
                <a:endCxn id="39" idx="0"/>
              </p:cNvCxnSpPr>
              <p:nvPr/>
            </p:nvCxnSpPr>
            <p:spPr>
              <a:xfrm>
                <a:off x="9627268" y="1495088"/>
                <a:ext cx="660734" cy="345743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 стрелкой 40"/>
              <p:cNvCxnSpPr>
                <a:stCxn id="38" idx="2"/>
                <a:endCxn id="39" idx="0"/>
              </p:cNvCxnSpPr>
              <p:nvPr/>
            </p:nvCxnSpPr>
            <p:spPr>
              <a:xfrm flipH="1">
                <a:off x="10288002" y="1495088"/>
                <a:ext cx="518361" cy="345743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Группа 24"/>
            <p:cNvGrpSpPr/>
            <p:nvPr/>
          </p:nvGrpSpPr>
          <p:grpSpPr>
            <a:xfrm>
              <a:off x="8961521" y="2914355"/>
              <a:ext cx="2729736" cy="1253460"/>
              <a:chOff x="8867274" y="1038221"/>
              <a:chExt cx="2729736" cy="1253460"/>
            </a:xfrm>
          </p:grpSpPr>
          <p:sp>
            <p:nvSpPr>
              <p:cNvPr id="32" name="Прямоугольник 31"/>
              <p:cNvSpPr/>
              <p:nvPr/>
            </p:nvSpPr>
            <p:spPr>
              <a:xfrm>
                <a:off x="8867274" y="1038221"/>
                <a:ext cx="1307431" cy="45085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Апельсин</a:t>
                </a:r>
                <a:endParaRPr lang="ru-RU" dirty="0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10258925" y="1044238"/>
                <a:ext cx="1338085" cy="45085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Апельсин</a:t>
                </a:r>
                <a:endParaRPr lang="ru-RU" dirty="0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9627268" y="1840831"/>
                <a:ext cx="1381914" cy="45085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Апельсин </a:t>
                </a:r>
                <a:endParaRPr lang="ru-RU" dirty="0"/>
              </a:p>
            </p:txBody>
          </p:sp>
          <p:cxnSp>
            <p:nvCxnSpPr>
              <p:cNvPr id="35" name="Прямая со стрелкой 34"/>
              <p:cNvCxnSpPr>
                <a:stCxn id="32" idx="2"/>
                <a:endCxn id="34" idx="0"/>
              </p:cNvCxnSpPr>
              <p:nvPr/>
            </p:nvCxnSpPr>
            <p:spPr>
              <a:xfrm>
                <a:off x="9520990" y="1489071"/>
                <a:ext cx="797235" cy="35176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 стрелкой 35"/>
              <p:cNvCxnSpPr>
                <a:stCxn id="33" idx="2"/>
                <a:endCxn id="34" idx="0"/>
              </p:cNvCxnSpPr>
              <p:nvPr/>
            </p:nvCxnSpPr>
            <p:spPr>
              <a:xfrm flipH="1">
                <a:off x="10318225" y="1495088"/>
                <a:ext cx="609743" cy="345743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Группа 25"/>
            <p:cNvGrpSpPr/>
            <p:nvPr/>
          </p:nvGrpSpPr>
          <p:grpSpPr>
            <a:xfrm>
              <a:off x="8953500" y="4839615"/>
              <a:ext cx="2737757" cy="1253460"/>
              <a:chOff x="8867274" y="1038221"/>
              <a:chExt cx="2737757" cy="1253460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8867274" y="1038221"/>
                <a:ext cx="1307431" cy="45085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Бана</a:t>
                </a:r>
                <a:r>
                  <a:rPr lang="ru-RU" dirty="0"/>
                  <a:t>н</a:t>
                </a: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10258925" y="1044238"/>
                <a:ext cx="1346106" cy="45085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Апельсин</a:t>
                </a:r>
                <a:endParaRPr lang="ru-RU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9627268" y="1840831"/>
                <a:ext cx="1251284" cy="450850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Банан</a:t>
                </a:r>
                <a:endParaRPr lang="ru-RU" dirty="0"/>
              </a:p>
            </p:txBody>
          </p:sp>
          <p:cxnSp>
            <p:nvCxnSpPr>
              <p:cNvPr id="30" name="Прямая со стрелкой 29"/>
              <p:cNvCxnSpPr>
                <a:stCxn id="27" idx="2"/>
                <a:endCxn id="29" idx="0"/>
              </p:cNvCxnSpPr>
              <p:nvPr/>
            </p:nvCxnSpPr>
            <p:spPr>
              <a:xfrm>
                <a:off x="9520990" y="1489071"/>
                <a:ext cx="731920" cy="35176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 стрелкой 30"/>
              <p:cNvCxnSpPr>
                <a:stCxn id="28" idx="2"/>
                <a:endCxn id="29" idx="0"/>
              </p:cNvCxnSpPr>
              <p:nvPr/>
            </p:nvCxnSpPr>
            <p:spPr>
              <a:xfrm flipH="1">
                <a:off x="10252910" y="1495088"/>
                <a:ext cx="679068" cy="345743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7870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5112" y="647008"/>
            <a:ext cx="1551215" cy="72974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6103" y="1476366"/>
            <a:ext cx="9729651" cy="4205978"/>
          </a:xfrm>
          <a:solidFill>
            <a:srgbClr val="FDFBF9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8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доске написаны числа 1, 2, 3, ..., 1984, 1985. Разрешается стереть с доски любые два числа и вместо них записать модуль их разности. В конце концов на доске останется одно число. Может ли оно равняться нулю?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99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5100" y="660993"/>
            <a:ext cx="1930209" cy="800598"/>
          </a:xfrm>
        </p:spPr>
        <p:txBody>
          <a:bodyPr>
            <a:normAutofit/>
          </a:bodyPr>
          <a:lstStyle/>
          <a:p>
            <a:pPr lvl="0"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2800" dirty="0">
              <a:solidFill>
                <a:schemeClr val="bg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505" y="1461590"/>
            <a:ext cx="6772061" cy="5396409"/>
          </a:xfrm>
          <a:solidFill>
            <a:srgbClr val="FDFBF9"/>
          </a:solidFill>
        </p:spPr>
        <p:txBody>
          <a:bodyPr>
            <a:noAutofit/>
          </a:bodyPr>
          <a:lstStyle/>
          <a:p>
            <a:pPr marL="0" lvl="0" indent="0" algn="just">
              <a:lnSpc>
                <a:spcPct val="150000"/>
              </a:lnSpc>
              <a:spcBef>
                <a:spcPts val="375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разности двух целых чисел имеет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 чётность, что и сумма этих чисел.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375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при указанной замене чётность суммы всех чисел не меняется. Сумма целых чисел от 1 до 1985 нечётна (среди них нечётное количество нечётных чисел). Поэтому она не может стать равной нулю.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1125"/>
              </a:spcBef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375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может.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40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955632" y="1565672"/>
            <a:ext cx="566687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Прямоугольник 5"/>
              <p:cNvSpPr/>
              <p:nvPr/>
            </p:nvSpPr>
            <p:spPr>
              <a:xfrm>
                <a:off x="7259689" y="1973497"/>
                <a:ext cx="493231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smtClean="0">
                          <a:latin typeface="Cambria Math" panose="02040503050406030204" pitchFamily="18" charset="0"/>
                        </a:rPr>
                        <m:t>1+2+3+4+∗∗∗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ru-RU" sz="2000" i="1">
                          <a:latin typeface="Cambria Math" panose="02040503050406030204" pitchFamily="18" charset="0"/>
                        </a:rPr>
                        <m:t>1987+1988+1985</m:t>
                      </m:r>
                    </m:oMath>
                  </m:oMathPara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9689" y="1973497"/>
                <a:ext cx="4932311" cy="40011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Прямоугольник 11"/>
              <p:cNvSpPr/>
              <p:nvPr/>
            </p:nvSpPr>
            <p:spPr>
              <a:xfrm>
                <a:off x="7844165" y="2781432"/>
                <a:ext cx="3927972" cy="34290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Ч</m:t>
                      </m:r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&lt;Н</m:t>
                      </m:r>
                    </m:oMath>
                  </m:oMathPara>
                </a14:m>
                <a:endParaRPr lang="ru-RU" sz="2000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ru-RU" sz="2000" b="0" dirty="0" smtClean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2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 – четное количество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Ч∗Ч=Ч</m:t>
                      </m:r>
                    </m:oMath>
                  </m:oMathPara>
                </a14:m>
                <a:endPara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2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 – нечетное количество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ru-RU" sz="2000" b="0" i="1" smtClean="0">
                        <a:latin typeface="Cambria Math" panose="02040503050406030204" pitchFamily="18" charset="0"/>
                      </a:rPr>
                      <m:t>Н∗Н=Н</m:t>
                    </m:r>
                  </m:oMath>
                </a14:m>
                <a:r>
                  <a:rPr lang="ru-RU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ctr"/>
                <a:endPara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2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Сумма чисел от 1 до 1985</a:t>
                </a:r>
                <a:endParaRPr lang="ru-RU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latin typeface="Cambria Math" panose="02040503050406030204" pitchFamily="18" charset="0"/>
                        </a:rPr>
                        <m:t>Ч+Н=Н</m:t>
                      </m:r>
                    </m:oMath>
                  </m:oMathPara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4165" y="2781432"/>
                <a:ext cx="3927972" cy="342900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78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621" y="54100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на чередование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7285" y="1730091"/>
            <a:ext cx="10612272" cy="4351338"/>
          </a:xfrm>
        </p:spPr>
        <p:txBody>
          <a:bodyPr>
            <a:noAutofit/>
          </a:bodyPr>
          <a:lstStyle/>
          <a:p>
            <a:pPr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Свойства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в некоторой замкнутой цепочке чередуются объекты двух видов, то их четное число (и каждого вида поровну). 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в некоторой замкнутой цепочке чередуются объекты двух видов: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81100" indent="-457200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начало и конец цепочки разных видов, то в ней четное число объектов;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81100" indent="-457200">
              <a:lnSpc>
                <a:spcPct val="115000"/>
              </a:lnSpc>
              <a:spcAft>
                <a:spcPts val="1000"/>
              </a:spcAft>
              <a:buFont typeface="+mj-lt"/>
              <a:buAutoNum type="alphaLcParenR"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начало и конец одного вида, то нечетное число. 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Обратно: </a:t>
            </a:r>
            <a:endParaRPr lang="ru-RU" sz="2000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51435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четности длины чередующейся цепочки можно узнать, одного или разных видов её начало и конец.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7181" y="657320"/>
            <a:ext cx="2009503" cy="7417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4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2270189"/>
            <a:ext cx="9951720" cy="2118932"/>
          </a:xfrm>
          <a:solidFill>
            <a:srgbClr val="FDFBF9"/>
          </a:solidFill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8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круглым столом сидят 25 мальчиков и 25 девочек. Докажите, что у кого-то из сидящих за столом оба соседа – мальчики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8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35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475" y="110158"/>
            <a:ext cx="7968968" cy="531429"/>
          </a:xfrm>
          <a:solidFill>
            <a:srgbClr val="FDFBF9"/>
          </a:solidFill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93237" y="641587"/>
                <a:ext cx="7968968" cy="6216413"/>
              </a:xfrm>
              <a:solidFill>
                <a:srgbClr val="FDFBF9"/>
              </a:solidFill>
            </p:spPr>
            <p:txBody>
              <a:bodyPr>
                <a:normAutofit/>
              </a:bodyPr>
              <a:lstStyle/>
              <a:p>
                <a:pPr marL="0" lvl="0" indent="0" algn="just">
                  <a:lnSpc>
                    <a:spcPct val="107000"/>
                  </a:lnSpc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Предположим</a:t>
                </a:r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что нигде рядом не сидят больше двух мальчиков и рядом с девочкой всегда сидит хотя бы одна девочка. </a:t>
                </a:r>
                <a:endParaRPr lang="ru-RU" sz="22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Разобьем </a:t>
                </a:r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всех сидящих за столом на группы рядом сидящих мальчиков и группы рядом сидящих </a:t>
                </a: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девочек, получим:</a:t>
                </a:r>
              </a:p>
              <a:p>
                <a:pPr marL="0" lvl="0" indent="0" algn="ctr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r>
                      <a:rPr lang="ru-RU" sz="22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25 :2=12 (ост. 1)</m:t>
                    </m:r>
                  </m:oMath>
                </a14:m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(гр. М)</a:t>
                </a:r>
              </a:p>
              <a:p>
                <a:pPr marL="0" lvl="0" indent="0" algn="ctr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ctr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r>
                      <a:rPr lang="ru-RU" sz="2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25 :2=12 (ост. 1)</m:t>
                    </m:r>
                  </m:oMath>
                </a14:m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(гр. </a:t>
                </a: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Д)</a:t>
                </a:r>
                <a:endPara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Количество </a:t>
                </a:r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групп мальчиков и групп девочек </a:t>
                </a: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одинаково, поэтому эти </a:t>
                </a:r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группы </a:t>
                </a: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чередуются. У нас осталось по одному мальчику и одной девочке. </a:t>
                </a:r>
              </a:p>
              <a:p>
                <a:pPr marL="722313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Девочку посадим рядом с девочками. Тогда ее соседи будут девочки или одна девочка и один мальчик.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Мальчика посадим за стол так, чтобы ни у одного из сидящих за столом не оказалось оба соседа – мальчика. Заметим, что это невозможно. 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3237" y="641587"/>
                <a:ext cx="7968968" cy="6216413"/>
              </a:xfrm>
              <a:blipFill rotWithShape="0">
                <a:blip r:embed="rId2"/>
                <a:stretch>
                  <a:fillRect l="-995" t="-686" r="-9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Группа 33"/>
          <p:cNvGrpSpPr/>
          <p:nvPr/>
        </p:nvGrpSpPr>
        <p:grpSpPr>
          <a:xfrm>
            <a:off x="8215037" y="696244"/>
            <a:ext cx="3827130" cy="4062459"/>
            <a:chOff x="8215037" y="696244"/>
            <a:chExt cx="3827130" cy="4062459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8215037" y="912813"/>
              <a:ext cx="3827130" cy="3845890"/>
              <a:chOff x="8215037" y="912813"/>
              <a:chExt cx="3827130" cy="3845890"/>
            </a:xfrm>
          </p:grpSpPr>
          <p:sp>
            <p:nvSpPr>
              <p:cNvPr id="4" name="Овал 3"/>
              <p:cNvSpPr/>
              <p:nvPr/>
            </p:nvSpPr>
            <p:spPr>
              <a:xfrm>
                <a:off x="8325853" y="912813"/>
                <a:ext cx="3513220" cy="3627855"/>
              </a:xfrm>
              <a:prstGeom prst="ellipse">
                <a:avLst/>
              </a:prstGeom>
              <a:solidFill>
                <a:srgbClr val="FFFF99"/>
              </a:solidFill>
              <a:ln>
                <a:solidFill>
                  <a:srgbClr val="FFFF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8" name="Группа 7"/>
              <p:cNvGrpSpPr/>
              <p:nvPr/>
            </p:nvGrpSpPr>
            <p:grpSpPr>
              <a:xfrm rot="5552902">
                <a:off x="11362383" y="2504764"/>
                <a:ext cx="926432" cy="433137"/>
                <a:chOff x="3308684" y="685800"/>
                <a:chExt cx="926432" cy="433137"/>
              </a:xfrm>
            </p:grpSpPr>
            <p:sp>
              <p:nvSpPr>
                <p:cNvPr id="9" name="Прямоугольник 8"/>
                <p:cNvSpPr/>
                <p:nvPr/>
              </p:nvSpPr>
              <p:spPr>
                <a:xfrm>
                  <a:off x="3308684" y="685800"/>
                  <a:ext cx="409074" cy="43313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EA38F8"/>
                        </a:solidFill>
                        <a:prstDash val="solid"/>
                      </a:ln>
                      <a:solidFill>
                        <a:srgbClr val="EA38F8"/>
                      </a:solidFill>
                    </a:rPr>
                    <a:t>Д</a:t>
                  </a:r>
                  <a:endParaRPr lang="ru-RU" b="1" dirty="0">
                    <a:ln w="12700" cmpd="sng">
                      <a:solidFill>
                        <a:srgbClr val="EA38F8"/>
                      </a:solidFill>
                      <a:prstDash val="solid"/>
                    </a:ln>
                    <a:solidFill>
                      <a:srgbClr val="EA38F8"/>
                    </a:solidFill>
                  </a:endParaRPr>
                </a:p>
              </p:txBody>
            </p:sp>
            <p:sp>
              <p:nvSpPr>
                <p:cNvPr id="10" name="Прямоугольник 9"/>
                <p:cNvSpPr/>
                <p:nvPr/>
              </p:nvSpPr>
              <p:spPr>
                <a:xfrm>
                  <a:off x="3826042" y="685800"/>
                  <a:ext cx="409074" cy="43313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EA38F8"/>
                        </a:solidFill>
                        <a:prstDash val="solid"/>
                      </a:ln>
                      <a:solidFill>
                        <a:srgbClr val="EA38F8"/>
                      </a:solidFill>
                    </a:rPr>
                    <a:t>Д</a:t>
                  </a:r>
                  <a:endParaRPr lang="ru-RU" b="1" dirty="0">
                    <a:ln w="12700" cmpd="sng">
                      <a:solidFill>
                        <a:srgbClr val="EA38F8"/>
                      </a:solidFill>
                      <a:prstDash val="solid"/>
                    </a:ln>
                    <a:solidFill>
                      <a:srgbClr val="EA38F8"/>
                    </a:solidFill>
                  </a:endParaRPr>
                </a:p>
              </p:txBody>
            </p:sp>
          </p:grpSp>
          <p:grpSp>
            <p:nvGrpSpPr>
              <p:cNvPr id="11" name="Группа 10"/>
              <p:cNvGrpSpPr/>
              <p:nvPr/>
            </p:nvGrpSpPr>
            <p:grpSpPr>
              <a:xfrm rot="7577536">
                <a:off x="10994228" y="3737320"/>
                <a:ext cx="926432" cy="433137"/>
                <a:chOff x="3308684" y="685800"/>
                <a:chExt cx="926432" cy="433137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12" name="Прямоугольник 11"/>
                <p:cNvSpPr/>
                <p:nvPr/>
              </p:nvSpPr>
              <p:spPr>
                <a:xfrm>
                  <a:off x="3308684" y="685800"/>
                  <a:ext cx="409074" cy="433137"/>
                </a:xfrm>
                <a:prstGeom prst="rect">
                  <a:avLst/>
                </a:prstGeom>
                <a:solidFill>
                  <a:srgbClr val="E3F1EF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FF0000"/>
                        </a:solidFill>
                        <a:prstDash val="solid"/>
                      </a:ln>
                      <a:solidFill>
                        <a:srgbClr val="FF0000"/>
                      </a:solidFill>
                    </a:rPr>
                    <a:t>М</a:t>
                  </a:r>
                  <a:endParaRPr lang="ru-RU" b="1" dirty="0">
                    <a:ln w="12700" cmpd="sng">
                      <a:solidFill>
                        <a:srgbClr val="FF0000"/>
                      </a:solidFill>
                      <a:prstDash val="solid"/>
                    </a:ln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>
                <a:xfrm>
                  <a:off x="3826042" y="685800"/>
                  <a:ext cx="409074" cy="433137"/>
                </a:xfrm>
                <a:prstGeom prst="rect">
                  <a:avLst/>
                </a:prstGeom>
                <a:solidFill>
                  <a:srgbClr val="E3F1EF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FF0000"/>
                        </a:solidFill>
                        <a:prstDash val="solid"/>
                      </a:ln>
                      <a:solidFill>
                        <a:srgbClr val="FF0000"/>
                      </a:solidFill>
                    </a:rPr>
                    <a:t>М</a:t>
                  </a:r>
                  <a:endParaRPr lang="ru-RU" b="1" dirty="0">
                    <a:ln w="12700" cmpd="sng">
                      <a:solidFill>
                        <a:srgbClr val="FF0000"/>
                      </a:solidFill>
                      <a:prstDash val="solid"/>
                    </a:ln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14" name="Группа 13"/>
              <p:cNvGrpSpPr/>
              <p:nvPr/>
            </p:nvGrpSpPr>
            <p:grpSpPr>
              <a:xfrm rot="18833794">
                <a:off x="8384928" y="1240997"/>
                <a:ext cx="926432" cy="433137"/>
                <a:chOff x="3308684" y="685800"/>
                <a:chExt cx="926432" cy="433137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15" name="Прямоугольник 14"/>
                <p:cNvSpPr/>
                <p:nvPr/>
              </p:nvSpPr>
              <p:spPr>
                <a:xfrm>
                  <a:off x="3308684" y="685800"/>
                  <a:ext cx="409074" cy="433137"/>
                </a:xfrm>
                <a:prstGeom prst="rect">
                  <a:avLst/>
                </a:prstGeom>
                <a:solidFill>
                  <a:srgbClr val="E3F1EF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FF0000"/>
                        </a:solidFill>
                        <a:prstDash val="solid"/>
                      </a:ln>
                      <a:solidFill>
                        <a:srgbClr val="FF0000"/>
                      </a:solidFill>
                    </a:rPr>
                    <a:t>М</a:t>
                  </a:r>
                  <a:endParaRPr lang="ru-RU" b="1" dirty="0">
                    <a:ln w="12700" cmpd="sng">
                      <a:solidFill>
                        <a:srgbClr val="FF0000"/>
                      </a:solidFill>
                      <a:prstDash val="solid"/>
                    </a:ln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>
                <a:xfrm>
                  <a:off x="3826042" y="685800"/>
                  <a:ext cx="409074" cy="433137"/>
                </a:xfrm>
                <a:prstGeom prst="rect">
                  <a:avLst/>
                </a:prstGeom>
                <a:solidFill>
                  <a:srgbClr val="E3F1EF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FF0000"/>
                        </a:solidFill>
                        <a:prstDash val="solid"/>
                      </a:ln>
                      <a:solidFill>
                        <a:srgbClr val="FF0000"/>
                      </a:solidFill>
                    </a:rPr>
                    <a:t>М</a:t>
                  </a:r>
                  <a:endParaRPr lang="ru-RU" b="1" dirty="0">
                    <a:ln w="12700" cmpd="sng">
                      <a:solidFill>
                        <a:srgbClr val="FF0000"/>
                      </a:solidFill>
                      <a:prstDash val="solid"/>
                    </a:ln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17" name="Группа 16"/>
              <p:cNvGrpSpPr/>
              <p:nvPr/>
            </p:nvGrpSpPr>
            <p:grpSpPr>
              <a:xfrm rot="10442441">
                <a:off x="9855936" y="4322633"/>
                <a:ext cx="909114" cy="436070"/>
                <a:chOff x="3308684" y="685800"/>
                <a:chExt cx="909114" cy="436070"/>
              </a:xfrm>
            </p:grpSpPr>
            <p:sp>
              <p:nvSpPr>
                <p:cNvPr id="18" name="Прямоугольник 17"/>
                <p:cNvSpPr/>
                <p:nvPr/>
              </p:nvSpPr>
              <p:spPr>
                <a:xfrm>
                  <a:off x="3308684" y="685800"/>
                  <a:ext cx="409074" cy="43313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EA38F8"/>
                        </a:solidFill>
                        <a:prstDash val="solid"/>
                      </a:ln>
                      <a:solidFill>
                        <a:srgbClr val="EA38F8"/>
                      </a:solidFill>
                    </a:rPr>
                    <a:t>Д</a:t>
                  </a:r>
                  <a:endParaRPr lang="ru-RU" b="1" dirty="0">
                    <a:ln w="12700" cmpd="sng">
                      <a:solidFill>
                        <a:srgbClr val="EA38F8"/>
                      </a:solidFill>
                      <a:prstDash val="solid"/>
                    </a:ln>
                    <a:solidFill>
                      <a:srgbClr val="EA38F8"/>
                    </a:solidFill>
                  </a:endParaRPr>
                </a:p>
              </p:txBody>
            </p:sp>
            <p:sp>
              <p:nvSpPr>
                <p:cNvPr id="19" name="Прямоугольник 18"/>
                <p:cNvSpPr/>
                <p:nvPr/>
              </p:nvSpPr>
              <p:spPr>
                <a:xfrm>
                  <a:off x="3808724" y="688733"/>
                  <a:ext cx="409074" cy="43313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EA38F8"/>
                        </a:solidFill>
                        <a:prstDash val="solid"/>
                      </a:ln>
                      <a:solidFill>
                        <a:srgbClr val="EA38F8"/>
                      </a:solidFill>
                    </a:rPr>
                    <a:t>Д</a:t>
                  </a:r>
                  <a:endParaRPr lang="ru-RU" b="1" dirty="0">
                    <a:ln w="12700" cmpd="sng">
                      <a:solidFill>
                        <a:srgbClr val="EA38F8"/>
                      </a:solidFill>
                      <a:prstDash val="solid"/>
                    </a:ln>
                    <a:solidFill>
                      <a:srgbClr val="EA38F8"/>
                    </a:solidFill>
                  </a:endParaRPr>
                </a:p>
              </p:txBody>
            </p:sp>
          </p:grpSp>
          <p:grpSp>
            <p:nvGrpSpPr>
              <p:cNvPr id="21" name="Группа 20"/>
              <p:cNvGrpSpPr/>
              <p:nvPr/>
            </p:nvGrpSpPr>
            <p:grpSpPr>
              <a:xfrm rot="15974458">
                <a:off x="7968390" y="2725142"/>
                <a:ext cx="926432" cy="433137"/>
                <a:chOff x="3308684" y="685800"/>
                <a:chExt cx="926432" cy="433137"/>
              </a:xfrm>
            </p:grpSpPr>
            <p:sp>
              <p:nvSpPr>
                <p:cNvPr id="22" name="Прямоугольник 21"/>
                <p:cNvSpPr/>
                <p:nvPr/>
              </p:nvSpPr>
              <p:spPr>
                <a:xfrm>
                  <a:off x="3308684" y="685800"/>
                  <a:ext cx="409074" cy="43313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EA38F8"/>
                        </a:solidFill>
                        <a:prstDash val="solid"/>
                      </a:ln>
                      <a:solidFill>
                        <a:srgbClr val="EA38F8"/>
                      </a:solidFill>
                    </a:rPr>
                    <a:t>Д</a:t>
                  </a:r>
                  <a:endParaRPr lang="ru-RU" b="1" dirty="0">
                    <a:ln w="12700" cmpd="sng">
                      <a:solidFill>
                        <a:srgbClr val="EA38F8"/>
                      </a:solidFill>
                      <a:prstDash val="solid"/>
                    </a:ln>
                    <a:solidFill>
                      <a:srgbClr val="EA38F8"/>
                    </a:solidFill>
                  </a:endParaRPr>
                </a:p>
              </p:txBody>
            </p:sp>
            <p:sp>
              <p:nvSpPr>
                <p:cNvPr id="23" name="Прямоугольник 22"/>
                <p:cNvSpPr/>
                <p:nvPr/>
              </p:nvSpPr>
              <p:spPr>
                <a:xfrm>
                  <a:off x="3826042" y="685800"/>
                  <a:ext cx="409074" cy="43313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EA38F8"/>
                        </a:solidFill>
                        <a:prstDash val="solid"/>
                      </a:ln>
                      <a:solidFill>
                        <a:srgbClr val="EA38F8"/>
                      </a:solidFill>
                    </a:rPr>
                    <a:t>Д</a:t>
                  </a:r>
                  <a:endParaRPr lang="ru-RU" b="1" dirty="0">
                    <a:ln w="12700" cmpd="sng">
                      <a:solidFill>
                        <a:srgbClr val="EA38F8"/>
                      </a:solidFill>
                      <a:prstDash val="solid"/>
                    </a:ln>
                    <a:solidFill>
                      <a:srgbClr val="EA38F8"/>
                    </a:solidFill>
                  </a:endParaRPr>
                </a:p>
              </p:txBody>
            </p:sp>
          </p:grpSp>
          <p:grpSp>
            <p:nvGrpSpPr>
              <p:cNvPr id="27" name="Группа 26"/>
              <p:cNvGrpSpPr/>
              <p:nvPr/>
            </p:nvGrpSpPr>
            <p:grpSpPr>
              <a:xfrm rot="13333533">
                <a:off x="8617587" y="3907936"/>
                <a:ext cx="926432" cy="433137"/>
                <a:chOff x="3308684" y="685800"/>
                <a:chExt cx="926432" cy="433137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28" name="Прямоугольник 27"/>
                <p:cNvSpPr/>
                <p:nvPr/>
              </p:nvSpPr>
              <p:spPr>
                <a:xfrm>
                  <a:off x="3308684" y="685800"/>
                  <a:ext cx="409074" cy="433137"/>
                </a:xfrm>
                <a:prstGeom prst="rect">
                  <a:avLst/>
                </a:prstGeom>
                <a:solidFill>
                  <a:srgbClr val="E3F1EF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FF0000"/>
                        </a:solidFill>
                        <a:prstDash val="solid"/>
                      </a:ln>
                      <a:solidFill>
                        <a:srgbClr val="FF0000"/>
                      </a:solidFill>
                    </a:rPr>
                    <a:t>М</a:t>
                  </a:r>
                  <a:endParaRPr lang="ru-RU" b="1" dirty="0">
                    <a:ln w="12700" cmpd="sng">
                      <a:solidFill>
                        <a:srgbClr val="FF0000"/>
                      </a:solidFill>
                      <a:prstDash val="solid"/>
                    </a:ln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9" name="Прямоугольник 28"/>
                <p:cNvSpPr/>
                <p:nvPr/>
              </p:nvSpPr>
              <p:spPr>
                <a:xfrm>
                  <a:off x="3826042" y="685800"/>
                  <a:ext cx="409074" cy="433137"/>
                </a:xfrm>
                <a:prstGeom prst="rect">
                  <a:avLst/>
                </a:prstGeom>
                <a:solidFill>
                  <a:srgbClr val="E3F1EF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b="1" dirty="0" smtClean="0">
                      <a:ln w="12700" cmpd="sng">
                        <a:solidFill>
                          <a:srgbClr val="FF0000"/>
                        </a:solidFill>
                        <a:prstDash val="solid"/>
                      </a:ln>
                      <a:solidFill>
                        <a:srgbClr val="FF0000"/>
                      </a:solidFill>
                    </a:rPr>
                    <a:t>М</a:t>
                  </a:r>
                  <a:endParaRPr lang="ru-RU" b="1" dirty="0">
                    <a:ln w="12700" cmpd="sng">
                      <a:solidFill>
                        <a:srgbClr val="FF0000"/>
                      </a:solidFill>
                      <a:prstDash val="solid"/>
                    </a:ln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5" name="Прямоугольник 4"/>
            <p:cNvSpPr/>
            <p:nvPr/>
          </p:nvSpPr>
          <p:spPr>
            <a:xfrm>
              <a:off x="9619247" y="696244"/>
              <a:ext cx="409074" cy="4331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2700" cmpd="sng">
                    <a:solidFill>
                      <a:srgbClr val="EA38F8"/>
                    </a:solidFill>
                    <a:prstDash val="solid"/>
                  </a:ln>
                  <a:solidFill>
                    <a:srgbClr val="EA38F8"/>
                  </a:solidFill>
                </a:rPr>
                <a:t>Д</a:t>
              </a:r>
              <a:endParaRPr lang="ru-RU" b="1" dirty="0">
                <a:ln w="12700" cmpd="sng">
                  <a:solidFill>
                    <a:srgbClr val="EA38F8"/>
                  </a:solidFill>
                  <a:prstDash val="solid"/>
                </a:ln>
                <a:solidFill>
                  <a:srgbClr val="EA38F8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0136605" y="696244"/>
              <a:ext cx="409074" cy="4331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2700" cmpd="sng">
                    <a:solidFill>
                      <a:srgbClr val="EA38F8"/>
                    </a:solidFill>
                    <a:prstDash val="solid"/>
                  </a:ln>
                  <a:solidFill>
                    <a:srgbClr val="EA38F8"/>
                  </a:solidFill>
                </a:rPr>
                <a:t>Д</a:t>
              </a:r>
              <a:endParaRPr lang="ru-RU" b="1" dirty="0">
                <a:ln w="12700" cmpd="sng">
                  <a:solidFill>
                    <a:srgbClr val="EA38F8"/>
                  </a:solidFill>
                  <a:prstDash val="solid"/>
                </a:ln>
                <a:solidFill>
                  <a:srgbClr val="EA38F8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 rot="2717843">
              <a:off x="10935216" y="981254"/>
              <a:ext cx="409074" cy="433137"/>
            </a:xfrm>
            <a:prstGeom prst="rect">
              <a:avLst/>
            </a:prstGeom>
            <a:solidFill>
              <a:srgbClr val="E3F1E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2700" cmpd="sng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М</a:t>
              </a:r>
              <a:endParaRPr lang="ru-RU" b="1" dirty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 rot="2717843">
              <a:off x="11299140" y="1348975"/>
              <a:ext cx="409074" cy="433137"/>
            </a:xfrm>
            <a:prstGeom prst="rect">
              <a:avLst/>
            </a:prstGeom>
            <a:solidFill>
              <a:srgbClr val="E3F1E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n w="12700" cmpd="sng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М</a:t>
              </a:r>
              <a:endParaRPr lang="ru-RU" b="1" dirty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8799158" y="5526666"/>
            <a:ext cx="409074" cy="433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 cmpd="sng">
                  <a:solidFill>
                    <a:srgbClr val="EA38F8"/>
                  </a:solidFill>
                  <a:prstDash val="solid"/>
                </a:ln>
                <a:solidFill>
                  <a:srgbClr val="EA38F8"/>
                </a:solidFill>
              </a:rPr>
              <a:t>Д</a:t>
            </a:r>
            <a:endParaRPr lang="ru-RU" b="1" dirty="0">
              <a:ln w="12700" cmpd="sng">
                <a:solidFill>
                  <a:srgbClr val="EA38F8"/>
                </a:solidFill>
                <a:prstDash val="solid"/>
              </a:ln>
              <a:solidFill>
                <a:srgbClr val="EA38F8"/>
              </a:solidFill>
            </a:endParaRPr>
          </a:p>
        </p:txBody>
      </p:sp>
      <p:cxnSp>
        <p:nvCxnSpPr>
          <p:cNvPr id="41" name="Прямая со стрелкой 40"/>
          <p:cNvCxnSpPr>
            <a:stCxn id="35" idx="0"/>
          </p:cNvCxnSpPr>
          <p:nvPr/>
        </p:nvCxnSpPr>
        <p:spPr>
          <a:xfrm flipV="1">
            <a:off x="9003695" y="4442095"/>
            <a:ext cx="637528" cy="1084571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35" idx="0"/>
          </p:cNvCxnSpPr>
          <p:nvPr/>
        </p:nvCxnSpPr>
        <p:spPr>
          <a:xfrm flipV="1">
            <a:off x="9003695" y="4801802"/>
            <a:ext cx="1329702" cy="724864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11635346" y="5526665"/>
            <a:ext cx="409074" cy="433137"/>
          </a:xfrm>
          <a:prstGeom prst="rect">
            <a:avLst/>
          </a:prstGeom>
          <a:solidFill>
            <a:srgbClr val="E3F1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М</a:t>
            </a:r>
            <a:endParaRPr lang="ru-RU" b="1" dirty="0">
              <a:ln w="127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cxnSp>
        <p:nvCxnSpPr>
          <p:cNvPr id="48" name="Прямая со стрелкой 47"/>
          <p:cNvCxnSpPr>
            <a:stCxn id="44" idx="0"/>
          </p:cNvCxnSpPr>
          <p:nvPr/>
        </p:nvCxnSpPr>
        <p:spPr>
          <a:xfrm flipH="1" flipV="1">
            <a:off x="10935427" y="4333387"/>
            <a:ext cx="904456" cy="119327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 flipV="1">
            <a:off x="10344575" y="4801353"/>
            <a:ext cx="1498741" cy="72486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44" idx="0"/>
          </p:cNvCxnSpPr>
          <p:nvPr/>
        </p:nvCxnSpPr>
        <p:spPr>
          <a:xfrm flipH="1" flipV="1">
            <a:off x="11635346" y="4061092"/>
            <a:ext cx="204537" cy="146557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743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7640" y="639445"/>
            <a:ext cx="1643743" cy="78990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5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565" y="1320299"/>
            <a:ext cx="11035938" cy="5236912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Лиса и два медвежонка делят 100 конфет. Лиса раскладывает конфеты на три кучки; кому какая достанется - определяет жребий. Лиса знает, что если медвежатам достанется разное количество конфет, то они попросят её уравнять их кучки, и тогда она заберёт излишек себе. После этого все едят доставшиеся им конфеты.</a:t>
            </a: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а) Придумайте, как Лисе разложить конфеты по кучкам так, чтобы съесть ровно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конфет (ни больше, ни меньше).</a:t>
            </a: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б) Может ли Лиса сделать так, чтобы в итоге съесть ровно 65 конфет?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67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40473"/>
            <a:ext cx="8482262" cy="693035"/>
          </a:xfrm>
          <a:solidFill>
            <a:srgbClr val="FFFFFF"/>
          </a:solidFill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333508"/>
            <a:ext cx="8482262" cy="4560749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раскладывает конфеты так: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5, 5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90. </a:t>
            </a: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ей достанется кучка из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 конфет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медвежатам достанется поровну конфет, и они не будут жаловаться.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ей достанется кучка из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конфет, то, для того чтобы уравнять доли медвежат, ей придётся съесть ещё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85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конфет.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1125"/>
              </a:spcBef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5, 5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solidFill>
                <a:prstClr val="black"/>
              </a:solidFill>
            </a:endParaRPr>
          </a:p>
          <a:p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30260"/>
            <a:ext cx="12192000" cy="101438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Bef>
                <a:spcPts val="375"/>
              </a:spcBef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а) Придумайте, как Лисе разложить конфеты по кучкам так, чтобы съесть ровно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конфет (ни больше, ни меньше).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639676" y="3579556"/>
            <a:ext cx="1046747" cy="109487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5 конфет</a:t>
            </a:r>
            <a:endParaRPr lang="ru-RU" sz="1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047998" y="3623714"/>
            <a:ext cx="1046747" cy="1094874"/>
          </a:xfrm>
          <a:prstGeom prst="roundRect">
            <a:avLst/>
          </a:prstGeom>
          <a:ln w="28575">
            <a:solidFill>
              <a:srgbClr val="EA38F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90 конфет</a:t>
            </a:r>
            <a:endParaRPr lang="ru-RU" sz="1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686423" y="1668920"/>
            <a:ext cx="1343526" cy="1297116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100 конфет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843837" y="3623714"/>
            <a:ext cx="1046747" cy="109487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5 конфет</a:t>
            </a:r>
            <a:endParaRPr lang="ru-RU" sz="1400" dirty="0"/>
          </a:p>
        </p:txBody>
      </p:sp>
      <p:cxnSp>
        <p:nvCxnSpPr>
          <p:cNvPr id="12" name="Прямая со стрелкой 11"/>
          <p:cNvCxnSpPr>
            <a:endCxn id="6" idx="0"/>
          </p:cNvCxnSpPr>
          <p:nvPr/>
        </p:nvCxnSpPr>
        <p:spPr>
          <a:xfrm flipH="1">
            <a:off x="9163050" y="2947028"/>
            <a:ext cx="642686" cy="632528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9" idx="0"/>
          </p:cNvCxnSpPr>
          <p:nvPr/>
        </p:nvCxnSpPr>
        <p:spPr>
          <a:xfrm>
            <a:off x="10367210" y="2994483"/>
            <a:ext cx="1" cy="629231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7" idx="0"/>
          </p:cNvCxnSpPr>
          <p:nvPr/>
        </p:nvCxnSpPr>
        <p:spPr>
          <a:xfrm>
            <a:off x="10971796" y="2921228"/>
            <a:ext cx="599576" cy="702486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Улыбающееся лицо 20"/>
          <p:cNvSpPr/>
          <p:nvPr/>
        </p:nvSpPr>
        <p:spPr>
          <a:xfrm>
            <a:off x="11710998" y="3625750"/>
            <a:ext cx="350893" cy="306977"/>
          </a:xfrm>
          <a:prstGeom prst="smileyFace">
            <a:avLst/>
          </a:prstGeom>
          <a:ln>
            <a:solidFill>
              <a:srgbClr val="EA38F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лыбающееся лицо 13"/>
          <p:cNvSpPr/>
          <p:nvPr/>
        </p:nvSpPr>
        <p:spPr>
          <a:xfrm>
            <a:off x="11096137" y="4367453"/>
            <a:ext cx="350893" cy="306977"/>
          </a:xfrm>
          <a:prstGeom prst="smileyFace">
            <a:avLst/>
          </a:prstGeom>
          <a:ln>
            <a:solidFill>
              <a:srgbClr val="EA38F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37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146"/>
            <a:ext cx="12192000" cy="764071"/>
          </a:xfrm>
          <a:solidFill>
            <a:srgbClr val="FFFFFF"/>
          </a:solidFill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  <a:spcBef>
                <a:spcPts val="375"/>
              </a:spcBef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Может ли Лиса сделать так, чтобы в итоге съесть ровно 65 конфет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" y="749926"/>
                <a:ext cx="8229600" cy="6108074"/>
              </a:xfrm>
              <a:solidFill>
                <a:srgbClr val="FFFFFF"/>
              </a:solidFill>
            </p:spPr>
            <p:txBody>
              <a:bodyPr>
                <a:noAutofit/>
              </a:bodyPr>
              <a:lstStyle/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8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Решение: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б</a:t>
                </a:r>
                <a:r>
                  <a:rPr 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Если медвежата съели по нечётному  числу конфет, тогда: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</m:t>
                      </m:r>
                      <m:r>
                        <a:rPr lang="ru-RU" sz="24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ru-RU" sz="24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</m:t>
                      </m:r>
                      <m:r>
                        <a:rPr lang="ru-RU" sz="24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ru-RU" sz="2400" i="1" dirty="0" smtClean="0">
                          <a:solidFill>
                            <a:srgbClr val="EA38F8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65</m:t>
                      </m:r>
                      <m:r>
                        <a:rPr lang="ru-RU" sz="24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240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</m:t>
                      </m:r>
                    </m:oMath>
                  </m:oMathPara>
                </a14:m>
                <a:endParaRPr lang="ru-RU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Если </a:t>
                </a:r>
                <a:r>
                  <a:rPr 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медвежата съели по </a:t>
                </a: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четному  числу конфет, </a:t>
                </a:r>
                <a:r>
                  <a:rPr 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тогда:</a:t>
                </a:r>
              </a:p>
              <a:p>
                <a:pPr mar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Ч</m:t>
                      </m:r>
                      <m:r>
                        <a:rPr lang="ru-RU" sz="24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ru-RU" sz="24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Ч</m:t>
                      </m:r>
                      <m:r>
                        <a:rPr lang="ru-RU" sz="24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ru-RU" sz="2400" i="1" dirty="0" smtClean="0">
                          <a:solidFill>
                            <a:srgbClr val="EA38F8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65</m:t>
                      </m:r>
                      <m:r>
                        <a:rPr lang="ru-RU" sz="24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240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Н</m:t>
                      </m:r>
                    </m:oMath>
                  </m:oMathPara>
                </a14:m>
                <a:endParaRPr lang="ru-RU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Общее число конфет получается нечетным. 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У нас было 100 конфет, а это число четное. Значит, лиса не может съесть 65 конфет.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4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Ответ:</a:t>
                </a:r>
                <a:endParaRPr lang="ru-RU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б) не может.</a:t>
                </a:r>
                <a:endParaRPr lang="ru-RU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" y="749926"/>
                <a:ext cx="8229600" cy="6108074"/>
              </a:xfrm>
              <a:blipFill rotWithShape="0">
                <a:blip r:embed="rId2"/>
                <a:stretch>
                  <a:fillRect l="-1481" t="-998" r="-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Скругленный прямоугольник 3"/>
          <p:cNvSpPr/>
          <p:nvPr/>
        </p:nvSpPr>
        <p:spPr>
          <a:xfrm>
            <a:off x="8579518" y="3615651"/>
            <a:ext cx="1046747" cy="109487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987840" y="3659809"/>
            <a:ext cx="1046747" cy="1094874"/>
          </a:xfrm>
          <a:prstGeom prst="roundRect">
            <a:avLst/>
          </a:prstGeom>
          <a:ln w="28575">
            <a:solidFill>
              <a:srgbClr val="EA38F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65 конфет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626265" y="1705015"/>
            <a:ext cx="1343526" cy="1297116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конфет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83679" y="3659809"/>
            <a:ext cx="1046747" cy="109487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конфет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>
            <a:endCxn id="4" idx="0"/>
          </p:cNvCxnSpPr>
          <p:nvPr/>
        </p:nvCxnSpPr>
        <p:spPr>
          <a:xfrm flipH="1">
            <a:off x="9102892" y="2983123"/>
            <a:ext cx="642686" cy="632528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7" idx="0"/>
          </p:cNvCxnSpPr>
          <p:nvPr/>
        </p:nvCxnSpPr>
        <p:spPr>
          <a:xfrm>
            <a:off x="10307052" y="3030578"/>
            <a:ext cx="1" cy="629231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5" idx="0"/>
          </p:cNvCxnSpPr>
          <p:nvPr/>
        </p:nvCxnSpPr>
        <p:spPr>
          <a:xfrm>
            <a:off x="10911638" y="2957323"/>
            <a:ext cx="599576" cy="702486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Улыбающееся лицо 10"/>
          <p:cNvSpPr/>
          <p:nvPr/>
        </p:nvSpPr>
        <p:spPr>
          <a:xfrm>
            <a:off x="11670631" y="3970421"/>
            <a:ext cx="180474" cy="240793"/>
          </a:xfrm>
          <a:prstGeom prst="smileyFace">
            <a:avLst/>
          </a:prstGeom>
          <a:ln>
            <a:solidFill>
              <a:srgbClr val="EA38F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11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3083" y="696801"/>
            <a:ext cx="1753688" cy="59642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6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697" y="1556454"/>
            <a:ext cx="11573692" cy="4792096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lvl="0" indent="0" algn="just">
              <a:lnSpc>
                <a:spcPct val="150000"/>
              </a:lnSpc>
              <a:spcBef>
                <a:spcPts val="375"/>
              </a:spcBef>
              <a:buNone/>
            </a:pP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375"/>
              </a:spcBef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столе лежит 10 кучек с 1, 2, 3, 4, 5, 6, 7, 8, 9 и 10 орехами. Двое играющих берут по очереди по одному ореху. Игра заканчивается, когда на столе останется три ореха. Если это – три кучки по одному ореху, выигрывает тот, кто ходил вторым, иначе – его соперник. Кто из игроков может выиграть, как бы не играл соперник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lvl="0" indent="0" algn="just">
              <a:lnSpc>
                <a:spcPct val="150000"/>
              </a:lnSpc>
              <a:spcBef>
                <a:spcPts val="375"/>
              </a:spcBef>
              <a:buNone/>
            </a:pP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49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044"/>
            <a:ext cx="7439526" cy="682267"/>
          </a:xfrm>
          <a:solidFill>
            <a:srgbClr val="FFFFFF"/>
          </a:solidFill>
        </p:spPr>
        <p:txBody>
          <a:bodyPr>
            <a:noAutofit/>
          </a:bodyPr>
          <a:lstStyle/>
          <a:p>
            <a:pPr lvl="0" algn="ctr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endParaRPr lang="ru-RU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697312"/>
                <a:ext cx="7439526" cy="3453062"/>
              </a:xfrm>
              <a:solidFill>
                <a:srgbClr val="FFFFFF"/>
              </a:solidFill>
            </p:spPr>
            <p:txBody>
              <a:bodyPr>
                <a:noAutofit/>
              </a:bodyPr>
              <a:lstStyle/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Назовём </a:t>
                </a:r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кучки из одного ореха </a:t>
                </a:r>
                <a:r>
                  <a:rPr lang="ru-RU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единицами</a:t>
                </a:r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а из двух – </a:t>
                </a:r>
                <a:r>
                  <a:rPr lang="ru-RU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двойками</a:t>
                </a:r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ru-RU" sz="22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Первый </a:t>
                </a:r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может придерживаться следующей стратегии:  </a:t>
                </a:r>
                <a:endParaRPr lang="ru-RU" sz="22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lvl="0" indent="26988" algn="just">
                  <a:lnSpc>
                    <a:spcPct val="107000"/>
                  </a:lnSpc>
                  <a:spcBef>
                    <a:spcPts val="375"/>
                  </a:spcBef>
                  <a:buAutoNum type="arabicParenR"/>
                </a:pPr>
                <a:r>
                  <a:rPr lang="ru-RU" sz="22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если </a:t>
                </a:r>
                <a:r>
                  <a:rPr lang="ru-RU" sz="22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на доске есть единицы – убрать одну из них;  </a:t>
                </a:r>
                <a:endParaRPr lang="ru-RU" sz="2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lvl="0" indent="26988" algn="just">
                  <a:lnSpc>
                    <a:spcPct val="107000"/>
                  </a:lnSpc>
                  <a:spcBef>
                    <a:spcPts val="375"/>
                  </a:spcBef>
                  <a:buAutoNum type="arabicParenR"/>
                </a:pPr>
                <a:r>
                  <a:rPr lang="ru-RU" sz="22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не </a:t>
                </a:r>
                <a:r>
                  <a:rPr lang="ru-RU" sz="22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брать из двоек. </a:t>
                </a:r>
                <a:endParaRPr lang="ru-RU" sz="2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 </a:t>
                </a:r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остальном ходы первого могут быть любыми. </a:t>
                </a:r>
                <a:endParaRPr lang="ru-RU" sz="22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Число </a:t>
                </a:r>
                <a:r>
                  <a:rPr lang="ru-RU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орехов в начале игры </a:t>
                </a:r>
                <a:r>
                  <a:rPr lang="ru-RU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нечётно: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1+2+3+…+10=Н</m:t>
                      </m:r>
                    </m:oMath>
                  </m:oMathPara>
                </a14:m>
                <a:endParaRPr lang="ru-RU" sz="22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2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697312"/>
                <a:ext cx="7439526" cy="3453062"/>
              </a:xfrm>
              <a:blipFill rotWithShape="0">
                <a:blip r:embed="rId2"/>
                <a:stretch>
                  <a:fillRect l="-1066" t="-1058" r="-10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Группа 35"/>
          <p:cNvGrpSpPr/>
          <p:nvPr/>
        </p:nvGrpSpPr>
        <p:grpSpPr>
          <a:xfrm>
            <a:off x="7712243" y="929440"/>
            <a:ext cx="3916162" cy="2845468"/>
            <a:chOff x="7955893" y="1666378"/>
            <a:chExt cx="3925174" cy="284546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542925" y="1666378"/>
              <a:ext cx="2911643" cy="55345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Конец игры, </a:t>
              </a:r>
            </a:p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если останется 3 ореха: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7955893" y="2959772"/>
              <a:ext cx="1931071" cy="1546056"/>
              <a:chOff x="7955893" y="2959772"/>
              <a:chExt cx="1931071" cy="1546056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7955893" y="2959772"/>
                <a:ext cx="1931071" cy="1546056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Выиграет </a:t>
                </a:r>
              </a:p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2-й игрок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8061662" y="3874168"/>
                <a:ext cx="481263" cy="55345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8702600" y="3874168"/>
                <a:ext cx="481263" cy="55345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9316095" y="3874168"/>
                <a:ext cx="481263" cy="55345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1" name="Прямая со стрелкой 10"/>
            <p:cNvCxnSpPr>
              <a:stCxn id="4" idx="2"/>
              <a:endCxn id="5" idx="0"/>
            </p:cNvCxnSpPr>
            <p:nvPr/>
          </p:nvCxnSpPr>
          <p:spPr>
            <a:xfrm flipH="1">
              <a:off x="8921429" y="2219831"/>
              <a:ext cx="1077317" cy="7399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>
              <a:stCxn id="4" idx="2"/>
              <a:endCxn id="6" idx="0"/>
            </p:cNvCxnSpPr>
            <p:nvPr/>
          </p:nvCxnSpPr>
          <p:spPr>
            <a:xfrm>
              <a:off x="9998746" y="2219831"/>
              <a:ext cx="1092751" cy="7399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Группа 24"/>
            <p:cNvGrpSpPr/>
            <p:nvPr/>
          </p:nvGrpSpPr>
          <p:grpSpPr>
            <a:xfrm>
              <a:off x="10301927" y="2959772"/>
              <a:ext cx="1579140" cy="1552074"/>
              <a:chOff x="9139493" y="4421607"/>
              <a:chExt cx="1579140" cy="1552074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9139493" y="4421607"/>
                <a:ext cx="1579140" cy="1552074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Выиграет </a:t>
                </a:r>
              </a:p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1-й игрок</a:t>
                </a:r>
              </a:p>
              <a:p>
                <a:pPr algn="ctr"/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9312444" y="5348036"/>
                <a:ext cx="481263" cy="55345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10034341" y="5348036"/>
                <a:ext cx="481263" cy="553454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7" name="Объект 2"/>
          <p:cNvSpPr txBox="1">
            <a:spLocks/>
          </p:cNvSpPr>
          <p:nvPr/>
        </p:nvSpPr>
        <p:spPr>
          <a:xfrm>
            <a:off x="0" y="4150374"/>
            <a:ext cx="12192000" cy="2767784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7000"/>
              </a:lnSpc>
              <a:spcBef>
                <a:spcPts val="375"/>
              </a:spcBef>
              <a:buFont typeface="Arial" panose="020B0604020202020204" pitchFamily="34" charset="0"/>
              <a:buNone/>
            </a:pP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Значит, что общее число орехов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нечётно и перед любым ходом первого.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Тогда первый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всегда сможет сделать ход, не нарушая описанных правил.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Заметим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после первого хода первого на доске нет единиц. После хода второго может появиться не более одной новой единицы, которую первый заберёт.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частности, так будет и в конце игры, то есть первый выиграет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buFont typeface="Arial" panose="020B0604020202020204" pitchFamily="34" charset="0"/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buFont typeface="Arial" panose="020B0604020202020204" pitchFamily="34" charset="0"/>
              <a:buNone/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42572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1514" y="677946"/>
            <a:ext cx="1695994" cy="92225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7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3012" y="1378049"/>
            <a:ext cx="10809056" cy="5257882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8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Придя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школу, Коля и Алиса обнаружили на доске надпись: </a:t>
            </a:r>
            <a:r>
              <a:rPr lang="ru-RU" sz="28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"ГОРОДСКАЯ УСТНАЯ ОЛИМПИАДА".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договорились сыграть в следующую игру: за один ход в этой надписи разрешается стереть произвольное количество одинаковых букв, а выигрывает тот, кто стирает последнюю букву. Первым ходил Коля и стёр последнюю букву "А". Как надо играть Алисе, чтобы обеспечить себе выигрыш?</a:t>
            </a:r>
          </a:p>
        </p:txBody>
      </p:sp>
    </p:spTree>
    <p:extLst>
      <p:ext uri="{BB962C8B-B14F-4D97-AF65-F5344CB8AC3E}">
        <p14:creationId xmlns:p14="http://schemas.microsoft.com/office/powerpoint/2010/main" val="250334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07905" cy="2625635"/>
          </a:xfrm>
          <a:solidFill>
            <a:srgbClr val="FFFFFF"/>
          </a:solidFill>
        </p:spPr>
        <p:txBody>
          <a:bodyPr>
            <a:normAutofit/>
          </a:bodyPr>
          <a:lstStyle/>
          <a:p>
            <a:pPr lvl="0" algn="ctr"/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233247"/>
            <a:ext cx="11909257" cy="4642581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Сгруппируем одинаковые буквы и назовём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кратностью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количество раз, в котором эта буква встречается в надписи.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хода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Коли: </a:t>
            </a:r>
          </a:p>
          <a:p>
            <a:pPr marL="722313" lvl="0" indent="-361950" algn="just">
              <a:lnSpc>
                <a:spcPct val="100000"/>
              </a:lnSpc>
              <a:spcBef>
                <a:spcPts val="375"/>
              </a:spcBef>
              <a:buFont typeface="Wingdings" panose="05000000000000000000" pitchFamily="2" charset="2"/>
              <a:buChar char="§"/>
              <a:tabLst>
                <a:tab pos="1071563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буквы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"А" и "О" имеют кратность 3,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2313" lvl="0" indent="-361950" algn="just">
              <a:lnSpc>
                <a:spcPct val="100000"/>
              </a:lnSpc>
              <a:spcBef>
                <a:spcPts val="375"/>
              </a:spcBef>
              <a:buFont typeface="Wingdings" panose="05000000000000000000" pitchFamily="2" charset="2"/>
              <a:buChar char="§"/>
              <a:tabLst>
                <a:tab pos="1071563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буквы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"Д", "И", "С" и "Я" – кратность 2,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marL="722313" lvl="0" indent="-361950" algn="just">
              <a:lnSpc>
                <a:spcPct val="100000"/>
              </a:lnSpc>
              <a:spcBef>
                <a:spcPts val="375"/>
              </a:spcBef>
              <a:buFont typeface="Wingdings" panose="05000000000000000000" pitchFamily="2" charset="2"/>
              <a:buChar char="§"/>
              <a:tabLst>
                <a:tab pos="1071563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буквы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"Г", "К", "Л", "М", "Н", "П", "Р", "Т" и "У" – кратность 1.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выиграть Алисе, надо:</a:t>
            </a:r>
          </a:p>
          <a:p>
            <a:pPr marL="722313" lvl="0" indent="-361950" algn="just">
              <a:lnSpc>
                <a:spcPct val="107000"/>
              </a:lnSpc>
              <a:spcBef>
                <a:spcPts val="375"/>
              </a:spcBef>
              <a:buFont typeface="+mj-lt"/>
              <a:buAutoNum type="arabicParenR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стереть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любую букву кратности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1;</a:t>
            </a:r>
          </a:p>
          <a:p>
            <a:pPr marL="722313" lvl="0" indent="-361950" algn="just">
              <a:lnSpc>
                <a:spcPct val="107000"/>
              </a:lnSpc>
              <a:spcBef>
                <a:spcPts val="375"/>
              </a:spcBef>
              <a:buFont typeface="+mj-lt"/>
              <a:buAutoNum type="arabicParenR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играть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так, чтобы после каждого её хода количество букв каждой кратности было чётным.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если Коля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сотрёт одну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букву "Д", то Алиса может стереть также одну букву "И". Тогда на каждый ход Коли у Алисы будет ответный ход, поэтому именно она сделает последний ход и выиграет.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5088" y="1831686"/>
            <a:ext cx="8598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ААА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СС  ДД 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 Р  Г  У  Т  Н  Л  М  П 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ЯЯ  ИИ 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71075" y="1020892"/>
            <a:ext cx="6324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ГОРОДСКАЯ УСТНАЯ ОЛИМПИАДА</a:t>
            </a:r>
            <a:endParaRPr lang="ru-RU" dirty="0"/>
          </a:p>
        </p:txBody>
      </p:sp>
      <p:sp>
        <p:nvSpPr>
          <p:cNvPr id="10" name="Крест 9"/>
          <p:cNvSpPr/>
          <p:nvPr/>
        </p:nvSpPr>
        <p:spPr>
          <a:xfrm rot="19254646">
            <a:off x="7032374" y="1124808"/>
            <a:ext cx="385010" cy="385011"/>
          </a:xfrm>
          <a:prstGeom prst="plus">
            <a:avLst>
              <a:gd name="adj" fmla="val 46082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851857" y="1555954"/>
            <a:ext cx="2057400" cy="5000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1-й ход Коли</a:t>
            </a:r>
            <a:endParaRPr lang="ru-RU" dirty="0"/>
          </a:p>
        </p:txBody>
      </p:sp>
      <p:cxnSp>
        <p:nvCxnSpPr>
          <p:cNvPr id="13" name="Прямая со стрелкой 12"/>
          <p:cNvCxnSpPr>
            <a:stCxn id="11" idx="1"/>
            <a:endCxn id="7" idx="3"/>
          </p:cNvCxnSpPr>
          <p:nvPr/>
        </p:nvCxnSpPr>
        <p:spPr>
          <a:xfrm flipH="1" flipV="1">
            <a:off x="7495675" y="1282502"/>
            <a:ext cx="2356182" cy="5234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9240253" y="267248"/>
            <a:ext cx="2669004" cy="1024715"/>
          </a:xfrm>
          <a:prstGeom prst="rect">
            <a:avLst/>
          </a:prstGeom>
          <a:solidFill>
            <a:srgbClr val="F8F3EC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Выигрыш, если стереть последнюю букву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754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205" y="692041"/>
            <a:ext cx="1944189" cy="71771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8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6889" y="1408727"/>
            <a:ext cx="11004884" cy="4350962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8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доске выписаны числа от 1 до 50. Разрешено стереть любые два числа и вместо них записать одно число – модуль их разности. После 49-кратного повторения указанной процедуры на доске останется одно число. Какое это может быть число?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82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8232" y="662456"/>
            <a:ext cx="1628274" cy="46851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0042" y="2286594"/>
            <a:ext cx="9111916" cy="215952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 корзин расположили по кругу. Можно ли в них разложить 55 арбузов так, чтобы количество арбузов в любых двух соседних корзинах отличалось на 1?</a:t>
            </a:r>
          </a:p>
        </p:txBody>
      </p:sp>
    </p:spTree>
    <p:extLst>
      <p:ext uri="{BB962C8B-B14F-4D97-AF65-F5344CB8AC3E}">
        <p14:creationId xmlns:p14="http://schemas.microsoft.com/office/powerpoint/2010/main" val="1961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"/>
            <a:ext cx="5480384" cy="1463040"/>
          </a:xfrm>
          <a:solidFill>
            <a:schemeClr val="bg1"/>
          </a:solidFill>
        </p:spPr>
        <p:txBody>
          <a:bodyPr>
            <a:normAutofit/>
          </a:bodyPr>
          <a:lstStyle/>
          <a:p>
            <a:pPr lvl="0" algn="ctr"/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0" y="1091817"/>
                <a:ext cx="5715001" cy="303180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Отнимем все нечетные числа друг от друга.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1-е стирание:</a:t>
                </a:r>
                <a14:m>
                  <m:oMath xmlns:m="http://schemas.openxmlformats.org/officeDocument/2006/math">
                    <m:r>
                      <a:rPr lang="ru-RU" sz="2000" b="1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ru-RU" sz="20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Н−Н=Ч</m:t>
                    </m:r>
                  </m:oMath>
                </a14:m>
                <a:r>
                  <a:rPr lang="ru-RU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Осталось 23 Н и получили 1 Ч. Всего 24 числа.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2-е стирание: </a:t>
                </a:r>
                <a14:m>
                  <m:oMath xmlns:m="http://schemas.openxmlformats.org/officeDocument/2006/math">
                    <m:r>
                      <a:rPr lang="ru-RU" sz="20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Ч−Н=Н</m:t>
                    </m:r>
                  </m:oMath>
                </a14:m>
                <a:endParaRPr lang="ru-RU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Осталось 22 Н числа и получили еще  1 Н. 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Всего 23 числа.</a:t>
                </a:r>
                <a:endParaRPr lang="ru-RU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Значит, </a:t>
                </a:r>
                <a:r>
                  <a:rPr lang="ru-RU" sz="20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24-е стирание 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будет последним. 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 итоге получим </a:t>
                </a:r>
                <a:r>
                  <a:rPr lang="ru-RU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нечетное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число.</a:t>
                </a:r>
              </a:p>
            </p:txBody>
          </p:sp>
        </mc:Choice>
        <mc:Fallback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091817"/>
                <a:ext cx="5715001" cy="3031805"/>
              </a:xfrm>
              <a:prstGeom prst="rect">
                <a:avLst/>
              </a:prstGeom>
              <a:blipFill rotWithShape="0">
                <a:blip r:embed="rId2"/>
                <a:stretch>
                  <a:fillRect l="-1066" t="-10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бъект 2"/>
          <p:cNvSpPr txBox="1">
            <a:spLocks/>
          </p:cNvSpPr>
          <p:nvPr/>
        </p:nvSpPr>
        <p:spPr>
          <a:xfrm>
            <a:off x="5831306" y="200110"/>
            <a:ext cx="6087978" cy="9005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375"/>
              </a:spcBef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	2	 3 	4	5	…	50</a:t>
            </a:r>
          </a:p>
          <a:p>
            <a:pPr marL="0" indent="0" algn="ctr">
              <a:lnSpc>
                <a:spcPct val="120000"/>
              </a:lnSpc>
              <a:spcBef>
                <a:spcPts val="375"/>
              </a:spcBef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нас 25 нечетных чисел и 25 четных. 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2"/>
              <p:cNvSpPr txBox="1">
                <a:spLocks/>
              </p:cNvSpPr>
              <p:nvPr/>
            </p:nvSpPr>
            <p:spPr>
              <a:xfrm>
                <a:off x="6041858" y="1100639"/>
                <a:ext cx="6150142" cy="30141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Отнимем все четные числа друг от друга.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1-е стирание: </a:t>
                </a:r>
                <a14:m>
                  <m:oMath xmlns:m="http://schemas.openxmlformats.org/officeDocument/2006/math">
                    <m:r>
                      <a:rPr lang="ru-RU" sz="20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Ч </m:t>
                    </m:r>
                    <m:r>
                      <a:rPr lang="ru-RU" sz="20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−Ч=Ч</m:t>
                    </m:r>
                  </m:oMath>
                </a14:m>
                <a:r>
                  <a:rPr lang="ru-RU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Осталось 23 Ч и получили 1 Ч. Всего 24 числа.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2-е стирание: </a:t>
                </a:r>
                <a14:m>
                  <m:oMath xmlns:m="http://schemas.openxmlformats.org/officeDocument/2006/math">
                    <m:r>
                      <a:rPr lang="ru-RU" sz="20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Ч−Ч=Ч</m:t>
                    </m:r>
                  </m:oMath>
                </a14:m>
                <a:endParaRPr lang="ru-RU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Осталось </a:t>
                </a:r>
                <a:r>
                  <a:rPr lang="ru-RU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22 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Ч </a:t>
                </a:r>
                <a:r>
                  <a:rPr lang="ru-RU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числа и получили еще  1 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Ч. 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Всего </a:t>
                </a:r>
                <a:r>
                  <a:rPr lang="ru-RU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23 числа.</a:t>
                </a:r>
              </a:p>
              <a:p>
                <a:pPr marL="0" indent="0" algn="just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Значит, </a:t>
                </a:r>
                <a:r>
                  <a:rPr lang="ru-RU" sz="20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24-е стирание 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будет последним. В итоге получим </a:t>
                </a:r>
                <a:r>
                  <a:rPr lang="ru-RU" sz="20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четное</a:t>
                </a: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число.</a:t>
                </a:r>
              </a:p>
            </p:txBody>
          </p:sp>
        </mc:Choice>
        <mc:Fallback xmlns="">
          <p:sp>
            <p:nvSpPr>
              <p:cNvPr id="6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1858" y="1100639"/>
                <a:ext cx="6150142" cy="3014161"/>
              </a:xfrm>
              <a:prstGeom prst="rect">
                <a:avLst/>
              </a:prstGeom>
              <a:blipFill rotWithShape="0">
                <a:blip r:embed="rId3"/>
                <a:stretch>
                  <a:fillRect l="-991" t="-1215" r="-10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Объект 2"/>
              <p:cNvSpPr txBox="1">
                <a:spLocks/>
              </p:cNvSpPr>
              <p:nvPr/>
            </p:nvSpPr>
            <p:spPr>
              <a:xfrm>
                <a:off x="1" y="4114800"/>
                <a:ext cx="11919284" cy="274320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4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Теперь отнимем полученные числа дуг от друга: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4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49-е стирание</a:t>
                </a: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ru-RU" sz="24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Н−Ч=Н</m:t>
                    </m:r>
                  </m:oMath>
                </a14:m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ru-RU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endPara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Получили 1 нечетное число.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4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Ответ:</a:t>
                </a: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375"/>
                  </a:spcBef>
                  <a:buNone/>
                </a:pP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любое нечетное число от 1 до 49.</a:t>
                </a:r>
              </a:p>
            </p:txBody>
          </p:sp>
        </mc:Choice>
        <mc:Fallback>
          <p:sp>
            <p:nvSpPr>
              <p:cNvPr id="7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4114800"/>
                <a:ext cx="11919284" cy="2743200"/>
              </a:xfrm>
              <a:prstGeom prst="rect">
                <a:avLst/>
              </a:prstGeom>
              <a:blipFill rotWithShape="0">
                <a:blip r:embed="rId4"/>
                <a:stretch>
                  <a:fillRect l="-767" t="-1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49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4577" y="644602"/>
            <a:ext cx="1630680" cy="76584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9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2072099"/>
            <a:ext cx="11426219" cy="3571055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8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Среди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рыцарей каждые двое – либо друзья, либо враги. У каждого из рыцарей ровно три врага, причём враги его друзей являются его врагами. </a:t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каких </a:t>
            </a:r>
            <a:r>
              <a:rPr lang="ru-RU" sz="28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такое возможно?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9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373"/>
            <a:ext cx="12192000" cy="781884"/>
          </a:xfrm>
          <a:solidFill>
            <a:srgbClr val="FFFFFF"/>
          </a:solidFill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764511"/>
            <a:ext cx="6204856" cy="6093489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условия следует, что рыцарей – не менее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четырёх, потому что на каждого рыцаря найдется 3 врага. </a:t>
            </a: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 рыцаря есть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друг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значит у них по три общих врага. Каждый их враг враждует с двумя ними и еще с одним врагом.</a:t>
            </a: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 рыцаря есть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друга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у них по три общих врага.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Каждый их враг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враждует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тремя  ними.</a:t>
            </a: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Заметим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у рыцаря не может быть более двух друзей, иначе найдутся четыре рыцаря, у которых есть общий враг, но тогда у этого врага будет не менее четырёх врагов, что противоречит условию. </a:t>
            </a: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8150492" y="280383"/>
            <a:ext cx="3705726" cy="2671051"/>
            <a:chOff x="8202214" y="595495"/>
            <a:chExt cx="3982452" cy="3454343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9611520" y="1564523"/>
              <a:ext cx="1117226" cy="47400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рыцарь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8494294" y="2815817"/>
              <a:ext cx="1117226" cy="47400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враг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0814088" y="2815817"/>
              <a:ext cx="1117226" cy="47400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враг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9673587" y="3575832"/>
              <a:ext cx="1117226" cy="47400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враг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" name="Прямая со стрелкой 8"/>
            <p:cNvCxnSpPr>
              <a:stCxn id="4" idx="2"/>
              <a:endCxn id="5" idx="0"/>
            </p:cNvCxnSpPr>
            <p:nvPr/>
          </p:nvCxnSpPr>
          <p:spPr>
            <a:xfrm flipH="1">
              <a:off x="9052907" y="2038529"/>
              <a:ext cx="1117226" cy="77728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>
              <a:stCxn id="4" idx="2"/>
              <a:endCxn id="4" idx="2"/>
            </p:cNvCxnSpPr>
            <p:nvPr/>
          </p:nvCxnSpPr>
          <p:spPr>
            <a:xfrm>
              <a:off x="10170133" y="2038529"/>
              <a:ext cx="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>
              <a:stCxn id="4" idx="2"/>
              <a:endCxn id="7" idx="0"/>
            </p:cNvCxnSpPr>
            <p:nvPr/>
          </p:nvCxnSpPr>
          <p:spPr>
            <a:xfrm>
              <a:off x="10170133" y="2038529"/>
              <a:ext cx="62068" cy="15373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>
              <a:stCxn id="4" idx="2"/>
              <a:endCxn id="6" idx="0"/>
            </p:cNvCxnSpPr>
            <p:nvPr/>
          </p:nvCxnSpPr>
          <p:spPr>
            <a:xfrm>
              <a:off x="10170133" y="2038529"/>
              <a:ext cx="1202569" cy="77728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Прямоугольник 16"/>
            <p:cNvSpPr/>
            <p:nvPr/>
          </p:nvSpPr>
          <p:spPr>
            <a:xfrm>
              <a:off x="8202214" y="595495"/>
              <a:ext cx="3982452" cy="66952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42900" indent="-342900" algn="ctr">
                <a:buAutoNum type="arabicParenR"/>
              </a:pP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каждого рыцаря найдется </a:t>
              </a:r>
            </a:p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 врага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8181904" y="3328621"/>
            <a:ext cx="3705726" cy="2881774"/>
            <a:chOff x="8563681" y="3766884"/>
            <a:chExt cx="3705726" cy="2881774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8563681" y="3766884"/>
              <a:ext cx="3705726" cy="2881774"/>
              <a:chOff x="8314052" y="713527"/>
              <a:chExt cx="3982452" cy="3336311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8945393" y="1527345"/>
                <a:ext cx="1117226" cy="47400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рыцарь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8494294" y="2815817"/>
                <a:ext cx="1117226" cy="474006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враг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10814088" y="2815817"/>
                <a:ext cx="1117226" cy="474006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враг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9673587" y="3575832"/>
                <a:ext cx="1117226" cy="474006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враг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1" name="Прямая со стрелкой 50"/>
              <p:cNvCxnSpPr>
                <a:stCxn id="47" idx="2"/>
                <a:endCxn id="48" idx="0"/>
              </p:cNvCxnSpPr>
              <p:nvPr/>
            </p:nvCxnSpPr>
            <p:spPr>
              <a:xfrm flipH="1">
                <a:off x="9052907" y="2001351"/>
                <a:ext cx="451099" cy="814465"/>
              </a:xfrm>
              <a:prstGeom prst="straightConnector1">
                <a:avLst/>
              </a:prstGeom>
              <a:ln w="28575">
                <a:solidFill>
                  <a:srgbClr val="92D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 стрелкой 51"/>
              <p:cNvCxnSpPr>
                <a:stCxn id="47" idx="2"/>
                <a:endCxn id="47" idx="2"/>
              </p:cNvCxnSpPr>
              <p:nvPr/>
            </p:nvCxnSpPr>
            <p:spPr>
              <a:xfrm>
                <a:off x="9504006" y="2001351"/>
                <a:ext cx="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 стрелкой 52"/>
              <p:cNvCxnSpPr>
                <a:stCxn id="47" idx="2"/>
                <a:endCxn id="50" idx="0"/>
              </p:cNvCxnSpPr>
              <p:nvPr/>
            </p:nvCxnSpPr>
            <p:spPr>
              <a:xfrm>
                <a:off x="9504006" y="2001351"/>
                <a:ext cx="728193" cy="1574480"/>
              </a:xfrm>
              <a:prstGeom prst="straightConnector1">
                <a:avLst/>
              </a:prstGeom>
              <a:ln w="28575">
                <a:solidFill>
                  <a:srgbClr val="92D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 стрелкой 53"/>
              <p:cNvCxnSpPr>
                <a:stCxn id="47" idx="2"/>
                <a:endCxn id="49" idx="0"/>
              </p:cNvCxnSpPr>
              <p:nvPr/>
            </p:nvCxnSpPr>
            <p:spPr>
              <a:xfrm>
                <a:off x="9504006" y="2001351"/>
                <a:ext cx="1868695" cy="814465"/>
              </a:xfrm>
              <a:prstGeom prst="straightConnector1">
                <a:avLst/>
              </a:prstGeom>
              <a:ln w="28575">
                <a:solidFill>
                  <a:srgbClr val="92D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Прямоугольник 54"/>
              <p:cNvSpPr/>
              <p:nvPr/>
            </p:nvSpPr>
            <p:spPr>
              <a:xfrm>
                <a:off x="8314052" y="713527"/>
                <a:ext cx="3982452" cy="669528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2)  На каждого рыцаря найдется </a:t>
                </a:r>
              </a:p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врага и 1 друг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3" name="Прямоугольник 42"/>
            <p:cNvSpPr/>
            <p:nvPr/>
          </p:nvSpPr>
          <p:spPr>
            <a:xfrm>
              <a:off x="10540373" y="4469828"/>
              <a:ext cx="1039594" cy="4094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друг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4" name="Прямая со стрелкой 43"/>
            <p:cNvCxnSpPr>
              <a:stCxn id="43" idx="2"/>
              <a:endCxn id="48" idx="0"/>
            </p:cNvCxnSpPr>
            <p:nvPr/>
          </p:nvCxnSpPr>
          <p:spPr>
            <a:xfrm flipH="1">
              <a:off x="9251196" y="4879256"/>
              <a:ext cx="1808974" cy="703503"/>
            </a:xfrm>
            <a:prstGeom prst="straightConnector1">
              <a:avLst/>
            </a:prstGeom>
            <a:ln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 стрелкой 44"/>
            <p:cNvCxnSpPr>
              <a:stCxn id="43" idx="2"/>
              <a:endCxn id="50" idx="0"/>
            </p:cNvCxnSpPr>
            <p:nvPr/>
          </p:nvCxnSpPr>
          <p:spPr>
            <a:xfrm flipH="1">
              <a:off x="10348544" y="4879256"/>
              <a:ext cx="711626" cy="1359974"/>
            </a:xfrm>
            <a:prstGeom prst="straightConnector1">
              <a:avLst/>
            </a:prstGeom>
            <a:ln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>
              <a:stCxn id="43" idx="2"/>
              <a:endCxn id="49" idx="0"/>
            </p:cNvCxnSpPr>
            <p:nvPr/>
          </p:nvCxnSpPr>
          <p:spPr>
            <a:xfrm>
              <a:off x="11060170" y="4879256"/>
              <a:ext cx="349626" cy="703503"/>
            </a:xfrm>
            <a:prstGeom prst="straightConnector1">
              <a:avLst/>
            </a:prstGeom>
            <a:ln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1"/>
          <p:cNvGrpSpPr/>
          <p:nvPr/>
        </p:nvGrpSpPr>
        <p:grpSpPr>
          <a:xfrm>
            <a:off x="7697313" y="3033679"/>
            <a:ext cx="4407612" cy="4221634"/>
            <a:chOff x="3309978" y="150276"/>
            <a:chExt cx="4407612" cy="422163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309978" y="150276"/>
              <a:ext cx="4407612" cy="4221634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2" name="Группа 91"/>
            <p:cNvGrpSpPr/>
            <p:nvPr/>
          </p:nvGrpSpPr>
          <p:grpSpPr>
            <a:xfrm>
              <a:off x="3637233" y="679430"/>
              <a:ext cx="3705726" cy="3140578"/>
              <a:chOff x="4148808" y="1078120"/>
              <a:chExt cx="3705726" cy="3140578"/>
            </a:xfrm>
          </p:grpSpPr>
          <p:grpSp>
            <p:nvGrpSpPr>
              <p:cNvPr id="40" name="Группа 39"/>
              <p:cNvGrpSpPr/>
              <p:nvPr/>
            </p:nvGrpSpPr>
            <p:grpSpPr>
              <a:xfrm>
                <a:off x="4148808" y="1078120"/>
                <a:ext cx="3705726" cy="3140578"/>
                <a:chOff x="8495681" y="3508080"/>
                <a:chExt cx="3705726" cy="3140578"/>
              </a:xfrm>
            </p:grpSpPr>
            <p:grpSp>
              <p:nvGrpSpPr>
                <p:cNvPr id="19" name="Группа 18"/>
                <p:cNvGrpSpPr/>
                <p:nvPr/>
              </p:nvGrpSpPr>
              <p:grpSpPr>
                <a:xfrm>
                  <a:off x="8495681" y="3508080"/>
                  <a:ext cx="3705726" cy="3140578"/>
                  <a:chOff x="8240973" y="413902"/>
                  <a:chExt cx="3982452" cy="3635936"/>
                </a:xfrm>
              </p:grpSpPr>
              <p:sp>
                <p:nvSpPr>
                  <p:cNvPr id="20" name="Прямоугольник 19"/>
                  <p:cNvSpPr/>
                  <p:nvPr/>
                </p:nvSpPr>
                <p:spPr>
                  <a:xfrm>
                    <a:off x="9611520" y="1316025"/>
                    <a:ext cx="1117226" cy="474006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рыцарь</a:t>
                    </a:r>
                    <a:endParaRPr lang="ru-RU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" name="Прямоугольник 20"/>
                  <p:cNvSpPr/>
                  <p:nvPr/>
                </p:nvSpPr>
                <p:spPr>
                  <a:xfrm>
                    <a:off x="8303596" y="3289823"/>
                    <a:ext cx="1117226" cy="474006"/>
                  </a:xfrm>
                  <a:prstGeom prst="rect">
                    <a:avLst/>
                  </a:prstGeom>
                </p:spPr>
                <p:style>
                  <a:lnRef idx="1">
                    <a:schemeClr val="accent2"/>
                  </a:lnRef>
                  <a:fillRef idx="2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враг</a:t>
                    </a:r>
                    <a:endParaRPr lang="ru-RU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" name="Прямоугольник 21"/>
                  <p:cNvSpPr/>
                  <p:nvPr/>
                </p:nvSpPr>
                <p:spPr>
                  <a:xfrm>
                    <a:off x="11043577" y="3261622"/>
                    <a:ext cx="1117226" cy="474006"/>
                  </a:xfrm>
                  <a:prstGeom prst="rect">
                    <a:avLst/>
                  </a:prstGeom>
                </p:spPr>
                <p:style>
                  <a:lnRef idx="1">
                    <a:schemeClr val="accent2"/>
                  </a:lnRef>
                  <a:fillRef idx="2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враг</a:t>
                    </a:r>
                    <a:endParaRPr lang="ru-RU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" name="Прямоугольник 22"/>
                  <p:cNvSpPr/>
                  <p:nvPr/>
                </p:nvSpPr>
                <p:spPr>
                  <a:xfrm>
                    <a:off x="9673587" y="3575832"/>
                    <a:ext cx="1117226" cy="474006"/>
                  </a:xfrm>
                  <a:prstGeom prst="rect">
                    <a:avLst/>
                  </a:prstGeom>
                </p:spPr>
                <p:style>
                  <a:lnRef idx="1">
                    <a:schemeClr val="accent2"/>
                  </a:lnRef>
                  <a:fillRef idx="2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враг</a:t>
                    </a:r>
                    <a:endParaRPr lang="ru-RU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24" name="Прямая со стрелкой 23"/>
                  <p:cNvCxnSpPr>
                    <a:stCxn id="20" idx="2"/>
                    <a:endCxn id="21" idx="0"/>
                  </p:cNvCxnSpPr>
                  <p:nvPr/>
                </p:nvCxnSpPr>
                <p:spPr>
                  <a:xfrm flipH="1">
                    <a:off x="8862209" y="1790031"/>
                    <a:ext cx="1307924" cy="1499792"/>
                  </a:xfrm>
                  <a:prstGeom prst="straightConnector1">
                    <a:avLst/>
                  </a:prstGeom>
                  <a:ln w="28575">
                    <a:solidFill>
                      <a:srgbClr val="92D05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Прямая со стрелкой 24"/>
                  <p:cNvCxnSpPr>
                    <a:stCxn id="20" idx="2"/>
                    <a:endCxn id="20" idx="2"/>
                  </p:cNvCxnSpPr>
                  <p:nvPr/>
                </p:nvCxnSpPr>
                <p:spPr>
                  <a:xfrm>
                    <a:off x="10170133" y="1790031"/>
                    <a:ext cx="0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Прямая со стрелкой 25"/>
                  <p:cNvCxnSpPr>
                    <a:stCxn id="20" idx="2"/>
                    <a:endCxn id="23" idx="0"/>
                  </p:cNvCxnSpPr>
                  <p:nvPr/>
                </p:nvCxnSpPr>
                <p:spPr>
                  <a:xfrm>
                    <a:off x="10170133" y="1790031"/>
                    <a:ext cx="62067" cy="1785800"/>
                  </a:xfrm>
                  <a:prstGeom prst="straightConnector1">
                    <a:avLst/>
                  </a:prstGeom>
                  <a:ln w="28575">
                    <a:solidFill>
                      <a:srgbClr val="92D05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Прямая со стрелкой 26"/>
                  <p:cNvCxnSpPr>
                    <a:endCxn id="22" idx="0"/>
                  </p:cNvCxnSpPr>
                  <p:nvPr/>
                </p:nvCxnSpPr>
                <p:spPr>
                  <a:xfrm>
                    <a:off x="10177860" y="1828053"/>
                    <a:ext cx="1424329" cy="1433569"/>
                  </a:xfrm>
                  <a:prstGeom prst="straightConnector1">
                    <a:avLst/>
                  </a:prstGeom>
                  <a:ln w="28575">
                    <a:solidFill>
                      <a:srgbClr val="92D05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8" name="Прямоугольник 27"/>
                  <p:cNvSpPr/>
                  <p:nvPr/>
                </p:nvSpPr>
                <p:spPr>
                  <a:xfrm>
                    <a:off x="8240973" y="413902"/>
                    <a:ext cx="3982452" cy="669528"/>
                  </a:xfrm>
                  <a:prstGeom prst="rect">
                    <a:avLst/>
                  </a:prstGeom>
                </p:spPr>
                <p:style>
                  <a:lnRef idx="1">
                    <a:schemeClr val="accent6"/>
                  </a:lnRef>
                  <a:fillRef idx="2">
                    <a:schemeClr val="accent6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3)  На каждого рыцаря найдется </a:t>
                    </a:r>
                  </a:p>
                  <a:p>
                    <a:pPr algn="ctr"/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 врага и 2 друга</a:t>
                    </a:r>
                    <a:endParaRPr lang="ru-RU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33" name="Прямоугольник 32"/>
                <p:cNvSpPr/>
                <p:nvPr/>
              </p:nvSpPr>
              <p:spPr>
                <a:xfrm>
                  <a:off x="11002416" y="4585181"/>
                  <a:ext cx="1039594" cy="40942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друг</a:t>
                  </a:r>
                  <a:endPara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5" name="Прямая со стрелкой 34"/>
                <p:cNvCxnSpPr>
                  <a:stCxn id="33" idx="2"/>
                  <a:endCxn id="21" idx="0"/>
                </p:cNvCxnSpPr>
                <p:nvPr/>
              </p:nvCxnSpPr>
              <p:spPr>
                <a:xfrm flipH="1">
                  <a:off x="9073749" y="4994609"/>
                  <a:ext cx="2448464" cy="997578"/>
                </a:xfrm>
                <a:prstGeom prst="straightConnector1">
                  <a:avLst/>
                </a:prstGeom>
                <a:ln>
                  <a:solidFill>
                    <a:schemeClr val="accent2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Прямая со стрелкой 36"/>
                <p:cNvCxnSpPr>
                  <a:stCxn id="33" idx="2"/>
                  <a:endCxn id="23" idx="0"/>
                </p:cNvCxnSpPr>
                <p:nvPr/>
              </p:nvCxnSpPr>
              <p:spPr>
                <a:xfrm flipH="1">
                  <a:off x="10348544" y="4994609"/>
                  <a:ext cx="1173669" cy="1244621"/>
                </a:xfrm>
                <a:prstGeom prst="straightConnector1">
                  <a:avLst/>
                </a:prstGeom>
                <a:ln>
                  <a:solidFill>
                    <a:schemeClr val="accent2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Прямая со стрелкой 38"/>
                <p:cNvCxnSpPr>
                  <a:stCxn id="33" idx="2"/>
                  <a:endCxn id="22" idx="0"/>
                </p:cNvCxnSpPr>
                <p:nvPr/>
              </p:nvCxnSpPr>
              <p:spPr>
                <a:xfrm>
                  <a:off x="11522213" y="4994609"/>
                  <a:ext cx="101126" cy="973219"/>
                </a:xfrm>
                <a:prstGeom prst="straightConnector1">
                  <a:avLst/>
                </a:prstGeom>
                <a:ln>
                  <a:solidFill>
                    <a:schemeClr val="accent2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Прямоугольник 72"/>
                <p:cNvSpPr/>
                <p:nvPr/>
              </p:nvSpPr>
              <p:spPr>
                <a:xfrm>
                  <a:off x="8573602" y="4585181"/>
                  <a:ext cx="1039594" cy="409428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друг</a:t>
                  </a:r>
                  <a:endPara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75" name="Прямая со стрелкой 74"/>
              <p:cNvCxnSpPr>
                <a:stCxn id="73" idx="2"/>
                <a:endCxn id="22" idx="0"/>
              </p:cNvCxnSpPr>
              <p:nvPr/>
            </p:nvCxnSpPr>
            <p:spPr>
              <a:xfrm>
                <a:off x="4746526" y="2564649"/>
                <a:ext cx="2529940" cy="973219"/>
              </a:xfrm>
              <a:prstGeom prst="straightConnector1">
                <a:avLst/>
              </a:prstGeom>
              <a:ln w="28575">
                <a:solidFill>
                  <a:srgbClr val="66F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 стрелкой 76"/>
              <p:cNvCxnSpPr>
                <a:stCxn id="73" idx="2"/>
                <a:endCxn id="23" idx="0"/>
              </p:cNvCxnSpPr>
              <p:nvPr/>
            </p:nvCxnSpPr>
            <p:spPr>
              <a:xfrm>
                <a:off x="4746526" y="2564649"/>
                <a:ext cx="1255145" cy="1244621"/>
              </a:xfrm>
              <a:prstGeom prst="straightConnector1">
                <a:avLst/>
              </a:prstGeom>
              <a:ln w="28575">
                <a:solidFill>
                  <a:srgbClr val="66F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Прямая со стрелкой 79"/>
              <p:cNvCxnSpPr>
                <a:stCxn id="73" idx="2"/>
                <a:endCxn id="21" idx="0"/>
              </p:cNvCxnSpPr>
              <p:nvPr/>
            </p:nvCxnSpPr>
            <p:spPr>
              <a:xfrm flipH="1">
                <a:off x="4726876" y="2564649"/>
                <a:ext cx="19650" cy="997578"/>
              </a:xfrm>
              <a:prstGeom prst="straightConnector1">
                <a:avLst/>
              </a:prstGeom>
              <a:ln w="28575">
                <a:solidFill>
                  <a:srgbClr val="66F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2" name="Группа 31"/>
          <p:cNvGrpSpPr/>
          <p:nvPr/>
        </p:nvGrpSpPr>
        <p:grpSpPr>
          <a:xfrm>
            <a:off x="6436071" y="3030491"/>
            <a:ext cx="5695406" cy="4637437"/>
            <a:chOff x="6436071" y="3030491"/>
            <a:chExt cx="5695406" cy="4637437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6436071" y="3030491"/>
              <a:ext cx="5695406" cy="4637437"/>
              <a:chOff x="6436071" y="3030491"/>
              <a:chExt cx="5695406" cy="4637437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6436071" y="3030491"/>
                <a:ext cx="5695406" cy="46374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30" name="Группа 29"/>
              <p:cNvGrpSpPr/>
              <p:nvPr/>
            </p:nvGrpSpPr>
            <p:grpSpPr>
              <a:xfrm>
                <a:off x="6736858" y="3515171"/>
                <a:ext cx="5304716" cy="3342829"/>
                <a:chOff x="-113463" y="1517970"/>
                <a:chExt cx="5304716" cy="3342829"/>
              </a:xfrm>
            </p:grpSpPr>
            <p:cxnSp>
              <p:nvCxnSpPr>
                <p:cNvPr id="158" name="Прямая со стрелкой 157"/>
                <p:cNvCxnSpPr>
                  <a:stCxn id="133" idx="2"/>
                  <a:endCxn id="106" idx="0"/>
                </p:cNvCxnSpPr>
                <p:nvPr/>
              </p:nvCxnSpPr>
              <p:spPr>
                <a:xfrm>
                  <a:off x="1802759" y="3046191"/>
                  <a:ext cx="2151151" cy="1049936"/>
                </a:xfrm>
                <a:prstGeom prst="straightConnector1">
                  <a:avLst/>
                </a:prstGeom>
                <a:ln w="28575">
                  <a:solidFill>
                    <a:srgbClr val="66FFFF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Прямая со стрелкой 153"/>
                <p:cNvCxnSpPr>
                  <a:stCxn id="133" idx="2"/>
                  <a:endCxn id="105" idx="0"/>
                </p:cNvCxnSpPr>
                <p:nvPr/>
              </p:nvCxnSpPr>
              <p:spPr>
                <a:xfrm flipH="1">
                  <a:off x="1404320" y="3046191"/>
                  <a:ext cx="398439" cy="1077295"/>
                </a:xfrm>
                <a:prstGeom prst="straightConnector1">
                  <a:avLst/>
                </a:prstGeom>
                <a:ln w="28575">
                  <a:solidFill>
                    <a:srgbClr val="66FFFF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Прямая со стрелкой 155"/>
                <p:cNvCxnSpPr>
                  <a:stCxn id="133" idx="2"/>
                  <a:endCxn id="107" idx="0"/>
                </p:cNvCxnSpPr>
                <p:nvPr/>
              </p:nvCxnSpPr>
              <p:spPr>
                <a:xfrm>
                  <a:off x="1802759" y="3046191"/>
                  <a:ext cx="876356" cy="1354761"/>
                </a:xfrm>
                <a:prstGeom prst="straightConnector1">
                  <a:avLst/>
                </a:prstGeom>
                <a:ln w="28575">
                  <a:solidFill>
                    <a:srgbClr val="66FFFF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4" name="Группа 93"/>
                <p:cNvGrpSpPr/>
                <p:nvPr/>
              </p:nvGrpSpPr>
              <p:grpSpPr>
                <a:xfrm>
                  <a:off x="-113463" y="1517970"/>
                  <a:ext cx="5304716" cy="3342829"/>
                  <a:chOff x="7555965" y="3672351"/>
                  <a:chExt cx="5304716" cy="2976307"/>
                </a:xfrm>
              </p:grpSpPr>
              <p:grpSp>
                <p:nvGrpSpPr>
                  <p:cNvPr id="98" name="Группа 97"/>
                  <p:cNvGrpSpPr/>
                  <p:nvPr/>
                </p:nvGrpSpPr>
                <p:grpSpPr>
                  <a:xfrm>
                    <a:off x="8507311" y="3672351"/>
                    <a:ext cx="3705726" cy="2976307"/>
                    <a:chOff x="8253473" y="604083"/>
                    <a:chExt cx="3982452" cy="3445755"/>
                  </a:xfrm>
                </p:grpSpPr>
                <p:sp>
                  <p:nvSpPr>
                    <p:cNvPr id="104" name="Прямоугольник 103"/>
                    <p:cNvSpPr/>
                    <p:nvPr/>
                  </p:nvSpPr>
                  <p:spPr>
                    <a:xfrm>
                      <a:off x="10244699" y="1694758"/>
                      <a:ext cx="1117226" cy="474006"/>
                    </a:xfrm>
                    <a:prstGeom prst="rect">
                      <a:avLst/>
                    </a:prstGeom>
                    <a:ln w="28575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рыцарь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5" name="Прямоугольник 104"/>
                    <p:cNvSpPr/>
                    <p:nvPr/>
                  </p:nvSpPr>
                  <p:spPr>
                    <a:xfrm>
                      <a:off x="8303596" y="3289823"/>
                      <a:ext cx="1117226" cy="474006"/>
                    </a:xfrm>
                    <a:prstGeom prst="rect">
                      <a:avLst/>
                    </a:prstGeom>
                    <a:ln w="28575"/>
                  </p:spPr>
                  <p:style>
                    <a:lnRef idx="1">
                      <a:schemeClr val="accent2"/>
                    </a:lnRef>
                    <a:fillRef idx="2">
                      <a:schemeClr val="accent2"/>
                    </a:fillRef>
                    <a:effectRef idx="1">
                      <a:schemeClr val="accent2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враг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6" name="Прямоугольник 105"/>
                    <p:cNvSpPr/>
                    <p:nvPr/>
                  </p:nvSpPr>
                  <p:spPr>
                    <a:xfrm>
                      <a:off x="11043577" y="3261622"/>
                      <a:ext cx="1117226" cy="474006"/>
                    </a:xfrm>
                    <a:prstGeom prst="rect">
                      <a:avLst/>
                    </a:prstGeom>
                    <a:ln w="28575"/>
                  </p:spPr>
                  <p:style>
                    <a:lnRef idx="1">
                      <a:schemeClr val="accent2"/>
                    </a:lnRef>
                    <a:fillRef idx="2">
                      <a:schemeClr val="accent2"/>
                    </a:fillRef>
                    <a:effectRef idx="1">
                      <a:schemeClr val="accent2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враг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7" name="Прямоугольник 106"/>
                    <p:cNvSpPr/>
                    <p:nvPr/>
                  </p:nvSpPr>
                  <p:spPr>
                    <a:xfrm>
                      <a:off x="9673587" y="3575832"/>
                      <a:ext cx="1117226" cy="474006"/>
                    </a:xfrm>
                    <a:prstGeom prst="rect">
                      <a:avLst/>
                    </a:prstGeom>
                    <a:ln w="28575"/>
                  </p:spPr>
                  <p:style>
                    <a:lnRef idx="1">
                      <a:schemeClr val="accent2"/>
                    </a:lnRef>
                    <a:fillRef idx="2">
                      <a:schemeClr val="accent2"/>
                    </a:fillRef>
                    <a:effectRef idx="1">
                      <a:schemeClr val="accent2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враг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cxnSp>
                  <p:nvCxnSpPr>
                    <p:cNvPr id="108" name="Прямая со стрелкой 107"/>
                    <p:cNvCxnSpPr>
                      <a:stCxn id="104" idx="2"/>
                      <a:endCxn id="105" idx="0"/>
                    </p:cNvCxnSpPr>
                    <p:nvPr/>
                  </p:nvCxnSpPr>
                  <p:spPr>
                    <a:xfrm flipH="1">
                      <a:off x="8862209" y="2168764"/>
                      <a:ext cx="1941103" cy="1121058"/>
                    </a:xfrm>
                    <a:prstGeom prst="straightConnector1">
                      <a:avLst/>
                    </a:prstGeom>
                    <a:ln w="28575"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9" name="Прямая со стрелкой 108"/>
                    <p:cNvCxnSpPr>
                      <a:stCxn id="104" idx="2"/>
                      <a:endCxn id="104" idx="2"/>
                    </p:cNvCxnSpPr>
                    <p:nvPr/>
                  </p:nvCxnSpPr>
                  <p:spPr>
                    <a:xfrm>
                      <a:off x="10803312" y="2168764"/>
                      <a:ext cx="0" cy="0"/>
                    </a:xfrm>
                    <a:prstGeom prst="straightConnector1">
                      <a:avLst/>
                    </a:prstGeom>
                    <a:ln w="28575"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0" name="Прямая со стрелкой 109"/>
                    <p:cNvCxnSpPr>
                      <a:stCxn id="104" idx="2"/>
                      <a:endCxn id="107" idx="0"/>
                    </p:cNvCxnSpPr>
                    <p:nvPr/>
                  </p:nvCxnSpPr>
                  <p:spPr>
                    <a:xfrm flipH="1">
                      <a:off x="10232199" y="2168764"/>
                      <a:ext cx="571113" cy="1407067"/>
                    </a:xfrm>
                    <a:prstGeom prst="straightConnector1">
                      <a:avLst/>
                    </a:prstGeom>
                    <a:ln w="28575"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1" name="Прямая со стрелкой 110"/>
                    <p:cNvCxnSpPr>
                      <a:stCxn id="104" idx="2"/>
                      <a:endCxn id="106" idx="0"/>
                    </p:cNvCxnSpPr>
                    <p:nvPr/>
                  </p:nvCxnSpPr>
                  <p:spPr>
                    <a:xfrm>
                      <a:off x="10803312" y="2168764"/>
                      <a:ext cx="798878" cy="1092857"/>
                    </a:xfrm>
                    <a:prstGeom prst="straightConnector1">
                      <a:avLst/>
                    </a:prstGeom>
                    <a:ln w="28575"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12" name="Прямоугольник 111"/>
                    <p:cNvSpPr/>
                    <p:nvPr/>
                  </p:nvSpPr>
                  <p:spPr>
                    <a:xfrm>
                      <a:off x="8253473" y="604083"/>
                      <a:ext cx="3982452" cy="669528"/>
                    </a:xfrm>
                    <a:prstGeom prst="rect">
                      <a:avLst/>
                    </a:prstGeom>
                    <a:ln w="28575"/>
                  </p:spPr>
                  <p:style>
                    <a:lnRef idx="1">
                      <a:schemeClr val="accent6"/>
                    </a:lnRef>
                    <a:fillRef idx="2">
                      <a:schemeClr val="accent6"/>
                    </a:fillRef>
                    <a:effectRef idx="1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 На каждого рыцаря найдется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врага и 3 друга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sp>
                <p:nvSpPr>
                  <p:cNvPr id="99" name="Прямоугольник 98"/>
                  <p:cNvSpPr/>
                  <p:nvPr/>
                </p:nvSpPr>
                <p:spPr>
                  <a:xfrm>
                    <a:off x="11821087" y="4620521"/>
                    <a:ext cx="1039594" cy="409428"/>
                  </a:xfrm>
                  <a:prstGeom prst="rect">
                    <a:avLst/>
                  </a:prstGeom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друг</a:t>
                    </a:r>
                    <a:endParaRPr lang="ru-RU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00" name="Прямая со стрелкой 99"/>
                  <p:cNvCxnSpPr>
                    <a:stCxn id="99" idx="2"/>
                    <a:endCxn id="105" idx="0"/>
                  </p:cNvCxnSpPr>
                  <p:nvPr/>
                </p:nvCxnSpPr>
                <p:spPr>
                  <a:xfrm flipH="1">
                    <a:off x="9073748" y="5029949"/>
                    <a:ext cx="3267136" cy="962238"/>
                  </a:xfrm>
                  <a:prstGeom prst="straightConnector1">
                    <a:avLst/>
                  </a:prstGeom>
                  <a:ln w="28575">
                    <a:solidFill>
                      <a:srgbClr val="FFFF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Прямая со стрелкой 100"/>
                  <p:cNvCxnSpPr>
                    <a:stCxn id="99" idx="2"/>
                    <a:endCxn id="107" idx="0"/>
                  </p:cNvCxnSpPr>
                  <p:nvPr/>
                </p:nvCxnSpPr>
                <p:spPr>
                  <a:xfrm flipH="1">
                    <a:off x="10348543" y="5029949"/>
                    <a:ext cx="1992341" cy="1209281"/>
                  </a:xfrm>
                  <a:prstGeom prst="straightConnector1">
                    <a:avLst/>
                  </a:prstGeom>
                  <a:ln w="28575">
                    <a:solidFill>
                      <a:srgbClr val="FFFF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Прямая со стрелкой 101"/>
                  <p:cNvCxnSpPr>
                    <a:stCxn id="99" idx="2"/>
                    <a:endCxn id="106" idx="0"/>
                  </p:cNvCxnSpPr>
                  <p:nvPr/>
                </p:nvCxnSpPr>
                <p:spPr>
                  <a:xfrm flipH="1">
                    <a:off x="11623338" y="5029949"/>
                    <a:ext cx="717546" cy="937879"/>
                  </a:xfrm>
                  <a:prstGeom prst="straightConnector1">
                    <a:avLst/>
                  </a:prstGeom>
                  <a:ln w="28575">
                    <a:solidFill>
                      <a:srgbClr val="FFFF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3" name="Прямоугольник 102"/>
                  <p:cNvSpPr/>
                  <p:nvPr/>
                </p:nvSpPr>
                <p:spPr>
                  <a:xfrm>
                    <a:off x="7555965" y="4620521"/>
                    <a:ext cx="1039594" cy="409428"/>
                  </a:xfrm>
                  <a:prstGeom prst="rect">
                    <a:avLst/>
                  </a:prstGeom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друг</a:t>
                    </a:r>
                    <a:endParaRPr lang="ru-RU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3" name="Прямоугольник 132"/>
                  <p:cNvSpPr/>
                  <p:nvPr/>
                </p:nvSpPr>
                <p:spPr>
                  <a:xfrm>
                    <a:off x="8952390" y="4623583"/>
                    <a:ext cx="1039594" cy="409428"/>
                  </a:xfrm>
                  <a:prstGeom prst="rect">
                    <a:avLst/>
                  </a:prstGeom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друг</a:t>
                    </a:r>
                    <a:endParaRPr lang="ru-RU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cxnSp>
          <p:nvCxnSpPr>
            <p:cNvPr id="95" name="Прямая со стрелкой 94"/>
            <p:cNvCxnSpPr>
              <a:stCxn id="103" idx="2"/>
              <a:endCxn id="106" idx="0"/>
            </p:cNvCxnSpPr>
            <p:nvPr/>
          </p:nvCxnSpPr>
          <p:spPr>
            <a:xfrm>
              <a:off x="7256655" y="5039953"/>
              <a:ext cx="3547576" cy="1053375"/>
            </a:xfrm>
            <a:prstGeom prst="straightConnector1">
              <a:avLst/>
            </a:prstGeom>
            <a:ln w="28575"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 стрелкой 95"/>
            <p:cNvCxnSpPr>
              <a:stCxn id="103" idx="2"/>
              <a:endCxn id="107" idx="0"/>
            </p:cNvCxnSpPr>
            <p:nvPr/>
          </p:nvCxnSpPr>
          <p:spPr>
            <a:xfrm>
              <a:off x="7256655" y="5039953"/>
              <a:ext cx="2272781" cy="1358200"/>
            </a:xfrm>
            <a:prstGeom prst="straightConnector1">
              <a:avLst/>
            </a:prstGeom>
            <a:ln w="28575"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 стрелкой 96"/>
            <p:cNvCxnSpPr>
              <a:stCxn id="103" idx="2"/>
              <a:endCxn id="105" idx="0"/>
            </p:cNvCxnSpPr>
            <p:nvPr/>
          </p:nvCxnSpPr>
          <p:spPr>
            <a:xfrm>
              <a:off x="7256655" y="5039953"/>
              <a:ext cx="997986" cy="1080734"/>
            </a:xfrm>
            <a:prstGeom prst="straightConnector1">
              <a:avLst/>
            </a:prstGeom>
            <a:ln w="28575"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353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7513998" cy="5101389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Значит, у каждого рыцаря не более двух друзей и ровно три врага, следовательно, всего рыцарей – не более шести. 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Рассмотрим еще раз случай, когда у рыцаря 1 друг. У рыцаря и его друга по три общих врага. </a:t>
            </a:r>
          </a:p>
          <a:p>
            <a:pPr marL="0" indent="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Значит,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1-й враг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враждует :</a:t>
            </a:r>
          </a:p>
          <a:p>
            <a:pPr marL="514350" indent="-514350">
              <a:lnSpc>
                <a:spcPct val="107000"/>
              </a:lnSpc>
              <a:spcBef>
                <a:spcPts val="375"/>
              </a:spcBef>
              <a:buFont typeface="+mj-lt"/>
              <a:buAutoNum type="arabicParenR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ыцарем;</a:t>
            </a:r>
          </a:p>
          <a:p>
            <a:pPr marL="514350" indent="-514350">
              <a:lnSpc>
                <a:spcPct val="107000"/>
              </a:lnSpc>
              <a:spcBef>
                <a:spcPts val="375"/>
              </a:spcBef>
              <a:buFont typeface="+mj-lt"/>
              <a:buAutoNum type="arabicParenR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его другом;</a:t>
            </a:r>
          </a:p>
          <a:p>
            <a:pPr marL="514350" indent="-514350">
              <a:lnSpc>
                <a:spcPct val="107000"/>
              </a:lnSpc>
              <a:spcBef>
                <a:spcPts val="375"/>
              </a:spcBef>
              <a:buFont typeface="+mj-lt"/>
              <a:buAutoNum type="arabicParenR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2-м врагом.</a:t>
            </a:r>
          </a:p>
          <a:p>
            <a:pPr marL="1876425" indent="-44450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2-й враг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враждует:</a:t>
            </a:r>
          </a:p>
          <a:p>
            <a:pPr marL="1876425" indent="-44450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рыцарем;</a:t>
            </a:r>
          </a:p>
          <a:p>
            <a:pPr marL="1876425" indent="-44450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его другом;</a:t>
            </a:r>
          </a:p>
          <a:p>
            <a:pPr marL="1876425" indent="-44450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1-м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врагом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3-й враг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враждует:</a:t>
            </a:r>
          </a:p>
          <a:p>
            <a:pPr marL="514350" indent="-51435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рыцарем;</a:t>
            </a:r>
          </a:p>
          <a:p>
            <a:pPr marL="514350" indent="-514350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его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другом.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7684168" y="366168"/>
            <a:ext cx="4371474" cy="3917074"/>
            <a:chOff x="8495681" y="3623400"/>
            <a:chExt cx="3705726" cy="3025258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8495681" y="3623400"/>
              <a:ext cx="3705726" cy="3025258"/>
              <a:chOff x="8240974" y="547412"/>
              <a:chExt cx="3982452" cy="3502426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8945393" y="1527345"/>
                <a:ext cx="1117226" cy="47400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рыцарь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8494294" y="2815817"/>
                <a:ext cx="1117226" cy="474006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враг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10814088" y="2815817"/>
                <a:ext cx="1117226" cy="474006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враг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9673587" y="3575832"/>
                <a:ext cx="1117226" cy="474006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враг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Прямая со стрелкой 13"/>
              <p:cNvCxnSpPr>
                <a:stCxn id="10" idx="2"/>
                <a:endCxn id="11" idx="0"/>
              </p:cNvCxnSpPr>
              <p:nvPr/>
            </p:nvCxnSpPr>
            <p:spPr>
              <a:xfrm flipH="1">
                <a:off x="9052907" y="2001351"/>
                <a:ext cx="451099" cy="814465"/>
              </a:xfrm>
              <a:prstGeom prst="straightConnector1">
                <a:avLst/>
              </a:prstGeom>
              <a:ln w="28575">
                <a:solidFill>
                  <a:srgbClr val="66F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 стрелкой 14"/>
              <p:cNvCxnSpPr>
                <a:stCxn id="10" idx="2"/>
                <a:endCxn id="10" idx="2"/>
              </p:cNvCxnSpPr>
              <p:nvPr/>
            </p:nvCxnSpPr>
            <p:spPr>
              <a:xfrm>
                <a:off x="9504006" y="2001351"/>
                <a:ext cx="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 стрелкой 15"/>
              <p:cNvCxnSpPr>
                <a:stCxn id="10" idx="2"/>
                <a:endCxn id="13" idx="0"/>
              </p:cNvCxnSpPr>
              <p:nvPr/>
            </p:nvCxnSpPr>
            <p:spPr>
              <a:xfrm>
                <a:off x="9504006" y="2001351"/>
                <a:ext cx="728193" cy="1574480"/>
              </a:xfrm>
              <a:prstGeom prst="straightConnector1">
                <a:avLst/>
              </a:prstGeom>
              <a:ln w="28575">
                <a:solidFill>
                  <a:srgbClr val="66F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 стрелкой 16"/>
              <p:cNvCxnSpPr>
                <a:stCxn id="10" idx="2"/>
                <a:endCxn id="12" idx="0"/>
              </p:cNvCxnSpPr>
              <p:nvPr/>
            </p:nvCxnSpPr>
            <p:spPr>
              <a:xfrm>
                <a:off x="9504006" y="2001351"/>
                <a:ext cx="1868695" cy="814465"/>
              </a:xfrm>
              <a:prstGeom prst="straightConnector1">
                <a:avLst/>
              </a:prstGeom>
              <a:ln w="28575">
                <a:solidFill>
                  <a:srgbClr val="66F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Прямоугольник 17"/>
              <p:cNvSpPr/>
              <p:nvPr/>
            </p:nvSpPr>
            <p:spPr>
              <a:xfrm>
                <a:off x="8240974" y="547412"/>
                <a:ext cx="3982452" cy="669528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2)  На каждого рыцаря найдется </a:t>
                </a:r>
              </a:p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врага и 1 друг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10540373" y="4469828"/>
              <a:ext cx="1039594" cy="4094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друг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Прямая со стрелкой 6"/>
            <p:cNvCxnSpPr>
              <a:stCxn id="6" idx="2"/>
              <a:endCxn id="11" idx="0"/>
            </p:cNvCxnSpPr>
            <p:nvPr/>
          </p:nvCxnSpPr>
          <p:spPr>
            <a:xfrm flipH="1">
              <a:off x="9251196" y="4879256"/>
              <a:ext cx="1808974" cy="703503"/>
            </a:xfrm>
            <a:prstGeom prst="straightConnector1">
              <a:avLst/>
            </a:prstGeom>
            <a:ln w="285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>
              <a:stCxn id="6" idx="2"/>
              <a:endCxn id="13" idx="0"/>
            </p:cNvCxnSpPr>
            <p:nvPr/>
          </p:nvCxnSpPr>
          <p:spPr>
            <a:xfrm flipH="1">
              <a:off x="10348544" y="4879256"/>
              <a:ext cx="711626" cy="1359974"/>
            </a:xfrm>
            <a:prstGeom prst="straightConnector1">
              <a:avLst/>
            </a:prstGeom>
            <a:ln w="285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>
              <a:stCxn id="6" idx="2"/>
              <a:endCxn id="12" idx="0"/>
            </p:cNvCxnSpPr>
            <p:nvPr/>
          </p:nvCxnSpPr>
          <p:spPr>
            <a:xfrm>
              <a:off x="11060170" y="4879256"/>
              <a:ext cx="349626" cy="703503"/>
            </a:xfrm>
            <a:prstGeom prst="straightConnector1">
              <a:avLst/>
            </a:prstGeom>
            <a:ln w="285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Прямая со стрелкой 19"/>
          <p:cNvCxnSpPr>
            <a:stCxn id="11" idx="2"/>
            <a:endCxn id="13" idx="1"/>
          </p:cNvCxnSpPr>
          <p:nvPr/>
        </p:nvCxnSpPr>
        <p:spPr>
          <a:xfrm>
            <a:off x="8575414" y="3433250"/>
            <a:ext cx="681310" cy="58493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Объект 2"/>
              <p:cNvSpPr txBox="1">
                <a:spLocks/>
              </p:cNvSpPr>
              <p:nvPr/>
            </p:nvSpPr>
            <p:spPr>
              <a:xfrm>
                <a:off x="0" y="5092778"/>
                <a:ext cx="12454613" cy="21319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7000"/>
                  </a:lnSpc>
                  <a:spcBef>
                    <a:spcPts val="375"/>
                  </a:spcBef>
                  <a:buFont typeface="Arial" panose="020B0604020202020204" pitchFamily="34" charset="0"/>
                  <a:buNone/>
                </a:pPr>
                <a:r>
                  <a:rPr lang="ru-RU" sz="20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Это противоречит условию задачи. Значит, рыцарей должно быть или 4 или 6.</a:t>
                </a:r>
              </a:p>
              <a:p>
                <a:pPr marL="0" indent="0">
                  <a:lnSpc>
                    <a:spcPct val="107000"/>
                  </a:lnSpc>
                  <a:spcBef>
                    <a:spcPts val="375"/>
                  </a:spcBef>
                  <a:buFont typeface="Arial" panose="020B0604020202020204" pitchFamily="34" charset="0"/>
                  <a:buNone/>
                </a:pPr>
                <a:endParaRPr lang="ru-RU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7000"/>
                  </a:lnSpc>
                  <a:spcBef>
                    <a:spcPts val="375"/>
                  </a:spcBef>
                  <a:buFont typeface="Arial" panose="020B0604020202020204" pitchFamily="34" charset="0"/>
                  <a:buNone/>
                </a:pPr>
                <a:r>
                  <a:rPr lang="ru-RU" sz="24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</a:t>
                </a:r>
              </a:p>
              <a:p>
                <a:pPr marL="0" indent="0">
                  <a:buNone/>
                </a:pPr>
                <a:r>
                  <a:rPr 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</a:t>
                </a:r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ри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=4 или  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=6.</m:t>
                    </m:r>
                  </m:oMath>
                </a14:m>
                <a:endParaRPr lang="ru-RU" sz="2400" dirty="0"/>
              </a:p>
            </p:txBody>
          </p:sp>
        </mc:Choice>
        <mc:Fallback>
          <p:sp>
            <p:nvSpPr>
              <p:cNvPr id="23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092778"/>
                <a:ext cx="12454613" cy="2131936"/>
              </a:xfrm>
              <a:prstGeom prst="rect">
                <a:avLst/>
              </a:prstGeom>
              <a:blipFill rotWithShape="0">
                <a:blip r:embed="rId2"/>
                <a:stretch>
                  <a:fillRect l="-734" t="-14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362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5657" y="112463"/>
            <a:ext cx="10186164" cy="50114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10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18720"/>
            <a:ext cx="12007516" cy="613928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взводе служат три сержанта и несколько солдат. Сержанты по очереди дежурят по взводу. Командир издал такой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приказ:</a:t>
            </a:r>
          </a:p>
          <a:p>
            <a:pPr marL="457200" indent="-45720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каждое дежурство должен быть дан хотя бы один наряд вне очереди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Никакой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солдат не должен иметь более двух нарядов и получать более одного наряда за одно дежурство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Списки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получивших наряды ни за какие два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последних дежурства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должны совпадать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Сержант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первым нарушивший одно из изложенных выше правил, наказывается гауптвахтой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Сможет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хотя бы один из сержантов, не сговариваясь с другими, давать наряды так, чтобы не попасть на гауптвахту?</a:t>
            </a:r>
            <a:endParaRPr lang="ru-RU" sz="24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25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210" y="0"/>
            <a:ext cx="10515600" cy="35677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05394"/>
            <a:ext cx="12191999" cy="6152606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Назовём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циклом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три дежурства, идущие подряд.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попасть на гауптвахту, третий сержант будет в последний день каждого цикла давать наряды в точности тем солдатам, которые получили за предыдущие два дня ровно по одному наряду (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п. 3 следует, что такие солдаты найдутся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такой стратегии по окончании каждого цикла у каждого солдата будет либо два наряда, либо ни одного, причём количество вторых будет убывать.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Стало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быть, когда-то окажется, что все солдаты имеют по два наряда, и на гауптвахту отправится первый сержант (или еще раньше отправится первый или второй).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6621" y="5732118"/>
            <a:ext cx="8137358" cy="856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125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Сможет тот сержант, который дежурит третьим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04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8615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11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331"/>
            <a:ext cx="12192000" cy="6165669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Переаттестация Совета Мудрецов происходит так: </a:t>
            </a:r>
            <a:endParaRPr lang="ru-RU" sz="2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66813" indent="-44450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  <a:tabLst>
                <a:tab pos="1071563" algn="l"/>
              </a:tabLst>
            </a:pP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король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выстраивает их в колонну по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одному;</a:t>
            </a:r>
          </a:p>
          <a:p>
            <a:pPr marL="1166813" indent="-44450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+mj-lt"/>
              <a:buAutoNum type="arabicParenR"/>
              <a:tabLst>
                <a:tab pos="1071563" algn="l"/>
              </a:tabLst>
            </a:pP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надевает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каждому колпак белого или чёрного цветов. </a:t>
            </a:r>
            <a:endParaRPr lang="ru-RU" sz="2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мудрецы видят цвета всех колпаков впереди стоящих мудрецов, а цвет своего и всех стоящих сзади не видят. </a:t>
            </a:r>
            <a:endParaRPr lang="ru-RU" sz="2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минуту один из мудрецов должен выкрикнуть один из двух цветов (</a:t>
            </a:r>
            <a:r>
              <a:rPr lang="ru-RU" sz="2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 мудрец выкрикивает цвет один раз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После окончания этого процесса король казнит каждого мудреца, выкрикнувшего цвет, отличный от цвета его колпака. Накануне переаттестации все сто членов Совета Мудрецов договорились и придумали, как минимизировать число казнённых. </a:t>
            </a:r>
            <a:endParaRPr lang="ru-RU" sz="2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Скольким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них гарантированно удастся избежать казни?</a:t>
            </a: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67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284" y="0"/>
            <a:ext cx="10515600" cy="669591"/>
          </a:xfrm>
        </p:spPr>
        <p:txBody>
          <a:bodyPr>
            <a:normAutofit/>
          </a:bodyPr>
          <a:lstStyle/>
          <a:p>
            <a:pPr lvl="0" algn="ctr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69591"/>
            <a:ext cx="12192000" cy="6188409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мудрец, стоящий в колонне последним, может спастись только случайно, ведь его колпака не видит никто из мудрецов.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может спасти всех остальных, сообщив им чётность числа белых колпаков, надетых на них (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договоренности он скажет "белый", если это число нечётно, и "чёрный" в противном случае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Теперь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мудрецы должны вычислять и называть цвета своих колпаков по порядку от предпоследнего к первому: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07000"/>
              </a:lnSpc>
              <a:spcBef>
                <a:spcPts val="375"/>
              </a:spcBef>
              <a:buFont typeface="+mj-lt"/>
              <a:buAutoNum type="arabicParenR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сначала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предпоследний, видя колпаки впереди стоящих и зная чётность числа белых колпаков (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среди колпаков впереди стоящих и своего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легко определит цвет своего колпака и назовёт его;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07000"/>
              </a:lnSpc>
              <a:spcBef>
                <a:spcPts val="375"/>
              </a:spcBef>
              <a:buFont typeface="+mj-lt"/>
              <a:buAutoNum type="arabicParenR"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затем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мудрец, стоящий перед ним, зная цвета всех тех же колпаков, кроме своего (передние он видит, а про задний только что услышал), по чётности может определить цвет своего колпака и назвать его.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Остается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продолжать описанную процедуру до тех пор, пока первый мудрец не определит цвет своего колпака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375"/>
              </a:spcBef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Всем, кроме одного.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20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5388" y="684320"/>
            <a:ext cx="1682931" cy="850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12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79" y="1632858"/>
            <a:ext cx="7210697" cy="419317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800" dirty="0" smtClean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покрасить 15 отрезков, изображённых на рисунке, в три цвета так, чтобы никакие два отрезка одного цвета не имели общего конца</a:t>
            </a:r>
            <a:r>
              <a:rPr lang="ru-RU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4800" dirty="0">
              <a:latin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sz="2800" dirty="0"/>
          </a:p>
        </p:txBody>
      </p:sp>
      <p:pic>
        <p:nvPicPr>
          <p:cNvPr id="1025" name="Рисунок 5" descr="http://www.problems.ru/show_document.php?id=16336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315" y="2655867"/>
            <a:ext cx="2731168" cy="258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48916" y="1346200"/>
            <a:ext cx="12192000" cy="0"/>
          </a:xfrm>
          <a:prstGeom prst="rect">
            <a:avLst/>
          </a:prstGeom>
          <a:solidFill>
            <a:srgbClr val="FAFA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16516" y="5409584"/>
            <a:ext cx="3537284" cy="6548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Знаменитый граф </a:t>
            </a:r>
            <a:r>
              <a:rPr lang="ru-RU" b="1" i="1" dirty="0" err="1" smtClean="0"/>
              <a:t>Петерсона</a:t>
            </a:r>
            <a:r>
              <a:rPr lang="ru-RU" b="1" i="1" dirty="0" smtClean="0"/>
              <a:t>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27232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4945" y="-46"/>
            <a:ext cx="10515600" cy="55078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90145" y="1873593"/>
            <a:ext cx="3824076" cy="3627751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Прямоугольник 36"/>
          <p:cNvSpPr/>
          <p:nvPr/>
        </p:nvSpPr>
        <p:spPr>
          <a:xfrm>
            <a:off x="-15934" y="646974"/>
            <a:ext cx="7182244" cy="61848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Пусть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A, B, C, D, E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последовательные вершины внешнего пятиугольника, 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A', B', C', D', E'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соответствующие вершины внутренней звезды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2313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Покажем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каждому цвету, в который покрашена хотя бы одна сторона внешнего пятиугольника, отвечают два из образующих звезду отрезков того же цвета. 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Докрасим наши отрезки и получим, что по условию два внешних отрезка будут  иметь общие концы с отрезками того же цвета.</a:t>
            </a: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этого следует отрицательный ответ на вопрос задачи: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контуре пятиугольника встречаются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только два цвета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они чередуются, что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невозможно из-за нечётности числа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ru-RU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на контуре наблюдаются все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 цвета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отрезков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образующих звезду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обнаружится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менее шести 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хотя бы по два отрезка каждого цвета,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их всего пять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Нельзя.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7308723" y="1211858"/>
            <a:ext cx="4684795" cy="4800178"/>
            <a:chOff x="7308723" y="1211858"/>
            <a:chExt cx="4684795" cy="4800178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7834524" y="1299411"/>
              <a:ext cx="479297" cy="5741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А 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10890545" y="1211858"/>
              <a:ext cx="479297" cy="5741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B</a:t>
              </a:r>
              <a:r>
                <a:rPr lang="ru-RU" dirty="0" smtClean="0">
                  <a:solidFill>
                    <a:schemeClr val="tx1"/>
                  </a:solidFill>
                </a:rPr>
                <a:t> 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11514221" y="4195689"/>
              <a:ext cx="479297" cy="5741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C</a:t>
              </a:r>
              <a:r>
                <a:rPr lang="ru-RU" dirty="0" smtClean="0">
                  <a:solidFill>
                    <a:schemeClr val="tx1"/>
                  </a:solidFill>
                </a:rPr>
                <a:t> 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9805737" y="5437854"/>
              <a:ext cx="479297" cy="5741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D</a:t>
              </a:r>
              <a:r>
                <a:rPr lang="ru-RU" dirty="0" smtClean="0">
                  <a:solidFill>
                    <a:schemeClr val="tx1"/>
                  </a:solidFill>
                </a:rPr>
                <a:t> 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7308723" y="4162507"/>
              <a:ext cx="479297" cy="5741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E</a:t>
              </a:r>
              <a:r>
                <a:rPr lang="ru-RU" dirty="0" smtClean="0">
                  <a:solidFill>
                    <a:schemeClr val="tx1"/>
                  </a:solidFill>
                </a:rPr>
                <a:t> 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8424071" y="2557727"/>
              <a:ext cx="479297" cy="5741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А</a:t>
              </a:r>
              <a:r>
                <a:rPr lang="en-US" dirty="0" smtClean="0">
                  <a:solidFill>
                    <a:schemeClr val="tx1"/>
                  </a:solidFill>
                </a:rPr>
                <a:t>’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10285034" y="2578458"/>
              <a:ext cx="479297" cy="5741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B’</a:t>
              </a:r>
              <a:r>
                <a:rPr lang="ru-RU" dirty="0" smtClean="0">
                  <a:solidFill>
                    <a:schemeClr val="tx1"/>
                  </a:solidFill>
                </a:rPr>
                <a:t> 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10285034" y="3908598"/>
              <a:ext cx="479297" cy="5741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C’</a:t>
              </a:r>
              <a:r>
                <a:rPr lang="ru-RU" dirty="0" smtClean="0">
                  <a:solidFill>
                    <a:schemeClr val="tx1"/>
                  </a:solidFill>
                </a:rPr>
                <a:t> 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8994705" y="4449598"/>
              <a:ext cx="479297" cy="5741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D’</a:t>
              </a:r>
              <a:r>
                <a:rPr lang="ru-RU" dirty="0" smtClean="0">
                  <a:solidFill>
                    <a:schemeClr val="tx1"/>
                  </a:solidFill>
                </a:rPr>
                <a:t> 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8425054" y="3875416"/>
              <a:ext cx="479297" cy="5741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E’</a:t>
              </a:r>
              <a:r>
                <a:rPr lang="ru-RU" dirty="0" smtClean="0">
                  <a:solidFill>
                    <a:schemeClr val="tx1"/>
                  </a:solidFill>
                </a:rPr>
                <a:t> 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51" name="Прямая соединительная линия 50"/>
          <p:cNvCxnSpPr/>
          <p:nvPr/>
        </p:nvCxnSpPr>
        <p:spPr>
          <a:xfrm flipV="1">
            <a:off x="8566484" y="2023444"/>
            <a:ext cx="2021305" cy="4947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7834524" y="2098448"/>
            <a:ext cx="589547" cy="1873586"/>
          </a:xfrm>
          <a:prstGeom prst="line">
            <a:avLst/>
          </a:prstGeom>
          <a:ln w="57150">
            <a:solidFill>
              <a:srgbClr val="FF45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8497245" y="2098313"/>
            <a:ext cx="479296" cy="553034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9107905" y="2947737"/>
            <a:ext cx="469232" cy="1371600"/>
          </a:xfrm>
          <a:prstGeom prst="line">
            <a:avLst/>
          </a:prstGeom>
          <a:ln w="57150">
            <a:solidFill>
              <a:srgbClr val="FF45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9145966" y="2822424"/>
            <a:ext cx="1250301" cy="904398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9653257" y="2865549"/>
            <a:ext cx="504345" cy="1459831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 flipV="1">
            <a:off x="8798523" y="3739423"/>
            <a:ext cx="1544585" cy="67373"/>
          </a:xfrm>
          <a:prstGeom prst="line">
            <a:avLst/>
          </a:prstGeom>
          <a:ln w="57150">
            <a:solidFill>
              <a:srgbClr val="FF45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V="1">
            <a:off x="8786491" y="2824373"/>
            <a:ext cx="1210707" cy="885935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7928811" y="3875416"/>
            <a:ext cx="637673" cy="16523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>
            <a:off x="10574165" y="3825206"/>
            <a:ext cx="620727" cy="21544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flipH="1">
            <a:off x="10150847" y="2105995"/>
            <a:ext cx="436942" cy="574183"/>
          </a:xfrm>
          <a:prstGeom prst="line">
            <a:avLst/>
          </a:prstGeom>
          <a:ln w="57150">
            <a:solidFill>
              <a:srgbClr val="FF45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9535377" y="4541842"/>
            <a:ext cx="28979" cy="673507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>
            <a:off x="9715383" y="4142456"/>
            <a:ext cx="1572322" cy="1187533"/>
          </a:xfrm>
          <a:prstGeom prst="line">
            <a:avLst/>
          </a:prstGeom>
          <a:ln w="57150">
            <a:solidFill>
              <a:srgbClr val="FF45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40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45982" y="481083"/>
            <a:ext cx="3554778" cy="355508"/>
          </a:xfrm>
        </p:spPr>
        <p:txBody>
          <a:bodyPr>
            <a:noAutofit/>
          </a:bodyPr>
          <a:lstStyle/>
          <a:p>
            <a:pPr lvl="0" algn="ctr">
              <a:lnSpc>
                <a:spcPct val="160000"/>
              </a:lnSpc>
              <a:spcBef>
                <a:spcPts val="1000"/>
              </a:spcBef>
            </a:pPr>
            <a:r>
              <a:rPr lang="ru-RU" sz="2800" b="1" dirty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r>
              <a:rPr lang="ru-RU" sz="2800" dirty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4345" y="722479"/>
            <a:ext cx="10772605" cy="3290659"/>
          </a:xfrm>
        </p:spPr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в 1-й корзине четное количество арбузов, тогда:</a:t>
            </a:r>
          </a:p>
          <a:p>
            <a:pPr marL="0" indent="0" algn="just">
              <a:lnSpc>
                <a:spcPct val="160000"/>
              </a:lnSpc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60000"/>
              </a:lnSpc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60000"/>
              </a:lnSpc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60000"/>
              </a:lnSpc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 получилось: </a:t>
            </a:r>
          </a:p>
          <a:p>
            <a:pPr marL="0" indent="0" algn="just">
              <a:lnSpc>
                <a:spcPct val="160000"/>
              </a:lnSpc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условию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арбузов – 55, а это нечетное число. Значит, разложить нельзя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/>
          </a:p>
        </p:txBody>
      </p:sp>
      <p:sp>
        <p:nvSpPr>
          <p:cNvPr id="31" name="Объект 2"/>
          <p:cNvSpPr txBox="1">
            <a:spLocks/>
          </p:cNvSpPr>
          <p:nvPr/>
        </p:nvSpPr>
        <p:spPr>
          <a:xfrm>
            <a:off x="723983" y="163733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4" name="Хорда 3"/>
          <p:cNvSpPr/>
          <p:nvPr/>
        </p:nvSpPr>
        <p:spPr>
          <a:xfrm rot="17559103">
            <a:off x="2017599" y="1970228"/>
            <a:ext cx="932679" cy="930356"/>
          </a:xfrm>
          <a:prstGeom prst="chor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Хорда 7"/>
          <p:cNvSpPr/>
          <p:nvPr/>
        </p:nvSpPr>
        <p:spPr>
          <a:xfrm rot="17559103">
            <a:off x="3341977" y="1970228"/>
            <a:ext cx="932679" cy="930356"/>
          </a:xfrm>
          <a:prstGeom prst="chor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Хорда 8"/>
          <p:cNvSpPr/>
          <p:nvPr/>
        </p:nvSpPr>
        <p:spPr>
          <a:xfrm rot="17559103">
            <a:off x="4566018" y="1970228"/>
            <a:ext cx="932679" cy="930356"/>
          </a:xfrm>
          <a:prstGeom prst="chor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Хорда 9"/>
          <p:cNvSpPr/>
          <p:nvPr/>
        </p:nvSpPr>
        <p:spPr>
          <a:xfrm rot="17559103">
            <a:off x="5790060" y="1970228"/>
            <a:ext cx="932679" cy="930356"/>
          </a:xfrm>
          <a:prstGeom prst="chor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ыгнутая вниз стрелка 15"/>
          <p:cNvSpPr/>
          <p:nvPr/>
        </p:nvSpPr>
        <p:spPr>
          <a:xfrm>
            <a:off x="2434518" y="2964517"/>
            <a:ext cx="1324378" cy="38598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низ стрелка 16"/>
          <p:cNvSpPr/>
          <p:nvPr/>
        </p:nvSpPr>
        <p:spPr>
          <a:xfrm>
            <a:off x="5131946" y="2964516"/>
            <a:ext cx="1324378" cy="38598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низ стрелка 17"/>
          <p:cNvSpPr/>
          <p:nvPr/>
        </p:nvSpPr>
        <p:spPr>
          <a:xfrm>
            <a:off x="3757400" y="2964516"/>
            <a:ext cx="1324378" cy="38598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76099" y="2281439"/>
            <a:ext cx="661441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01638" y="2281438"/>
            <a:ext cx="661441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165896" y="2281438"/>
            <a:ext cx="661441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925679" y="2281438"/>
            <a:ext cx="661441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73031" y="3338969"/>
            <a:ext cx="845856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±1</a:t>
            </a:r>
            <a:endParaRPr lang="ru-RU" sz="28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03583" y="2235547"/>
            <a:ext cx="1346118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…</a:t>
            </a:r>
            <a:endParaRPr lang="ru-RU" sz="28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Хорда 27"/>
          <p:cNvSpPr/>
          <p:nvPr/>
        </p:nvSpPr>
        <p:spPr>
          <a:xfrm rot="17559103">
            <a:off x="9260557" y="1970065"/>
            <a:ext cx="932679" cy="930356"/>
          </a:xfrm>
          <a:prstGeom prst="chor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9396551" y="2297628"/>
            <a:ext cx="661441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957933" y="1688372"/>
            <a:ext cx="1091470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1-я к.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322030" y="1674419"/>
            <a:ext cx="1092625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2-я к.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463718" y="1652431"/>
            <a:ext cx="1098141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3-я к.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748799" y="1652432"/>
            <a:ext cx="1156486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4-я к.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9119050" y="1674420"/>
            <a:ext cx="1242422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16-я к.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Хорда 38"/>
          <p:cNvSpPr/>
          <p:nvPr/>
        </p:nvSpPr>
        <p:spPr>
          <a:xfrm rot="17559103">
            <a:off x="8184367" y="1981439"/>
            <a:ext cx="932679" cy="930356"/>
          </a:xfrm>
          <a:prstGeom prst="chor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7987811" y="1697838"/>
            <a:ext cx="1269234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15-я к.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319612" y="2269578"/>
            <a:ext cx="661441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</a:p>
        </p:txBody>
      </p:sp>
      <p:sp>
        <p:nvSpPr>
          <p:cNvPr id="42" name="Выгнутая вниз стрелка 41"/>
          <p:cNvSpPr/>
          <p:nvPr/>
        </p:nvSpPr>
        <p:spPr>
          <a:xfrm>
            <a:off x="8506655" y="2940768"/>
            <a:ext cx="1324378" cy="385981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363078" y="3338971"/>
            <a:ext cx="845856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±1</a:t>
            </a:r>
            <a:endParaRPr lang="ru-RU" sz="28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995912" y="3343827"/>
            <a:ext cx="845856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±1</a:t>
            </a:r>
            <a:endParaRPr lang="ru-RU" sz="28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8745914" y="3338968"/>
            <a:ext cx="845856" cy="5263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±1</a:t>
            </a:r>
            <a:endParaRPr lang="ru-RU" sz="28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994735" y="4748676"/>
            <a:ext cx="4035913" cy="1106989"/>
            <a:chOff x="2609479" y="4167441"/>
            <a:chExt cx="4035913" cy="1106989"/>
          </a:xfrm>
        </p:grpSpPr>
        <p:sp>
          <p:nvSpPr>
            <p:cNvPr id="47" name="Хорда 46"/>
            <p:cNvSpPr/>
            <p:nvPr/>
          </p:nvSpPr>
          <p:spPr>
            <a:xfrm rot="17559103">
              <a:off x="2598844" y="4178076"/>
              <a:ext cx="1088284" cy="1067014"/>
            </a:xfrm>
            <a:prstGeom prst="chord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Хорда 47"/>
            <p:cNvSpPr/>
            <p:nvPr/>
          </p:nvSpPr>
          <p:spPr>
            <a:xfrm rot="17559103">
              <a:off x="4221530" y="4196781"/>
              <a:ext cx="1088284" cy="1067014"/>
            </a:xfrm>
            <a:prstGeom prst="chord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763686" y="4524655"/>
              <a:ext cx="807671" cy="6141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8*Ч</a:t>
              </a:r>
              <a:endParaRPr lang="ru-RU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4386372" y="4538425"/>
              <a:ext cx="866695" cy="6141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8*Н</a:t>
              </a:r>
              <a:endParaRPr lang="ru-RU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3548306" y="4519720"/>
              <a:ext cx="807671" cy="6141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5239532" y="4519720"/>
              <a:ext cx="1405860" cy="6141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   Ч</a:t>
              </a:r>
              <a:endParaRPr lang="ru-RU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542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  <p:bldP spid="19" grpId="0"/>
      <p:bldP spid="20" grpId="0"/>
      <p:bldP spid="22" grpId="0"/>
      <p:bldP spid="23" grpId="0"/>
      <p:bldP spid="27" grpId="0"/>
      <p:bldP spid="28" grpId="0" animBg="1"/>
      <p:bldP spid="29" grpId="0"/>
      <p:bldP spid="32" grpId="0"/>
      <p:bldP spid="33" grpId="0"/>
      <p:bldP spid="36" grpId="0"/>
      <p:bldP spid="37" grpId="0"/>
      <p:bldP spid="38" grpId="0"/>
      <p:bldP spid="39" grpId="0" animBg="1"/>
      <p:bldP spid="40" grpId="0"/>
      <p:bldP spid="41" grpId="0"/>
      <p:bldP spid="42" grpId="0" animBg="1"/>
      <p:bldP spid="44" grpId="0"/>
      <p:bldP spid="45" grpId="0"/>
      <p:bldP spid="4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0346" y="741191"/>
            <a:ext cx="1632397" cy="74019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13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5852" y="2387053"/>
            <a:ext cx="6139083" cy="273761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lvl="0" indent="0" algn="just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Расшифровать пример на умножение, если буквой Ч зашифрованы чётные числа, а буквой Н – нечётные</a:t>
            </a: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9" name="Рисунок 3" descr="http://www.problems.ru/show_document.php?id=14241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21" y="2160961"/>
            <a:ext cx="4519010" cy="3294647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118937" y="3755858"/>
            <a:ext cx="12192000" cy="0"/>
          </a:xfrm>
          <a:prstGeom prst="rect">
            <a:avLst/>
          </a:prstGeom>
          <a:solidFill>
            <a:srgbClr val="FAFA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altLang="ru-RU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kumimoji="0" lang="ru-RU" altLang="ru-RU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altLang="ru-RU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41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712242" cy="76562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627017"/>
                <a:ext cx="7712242" cy="6230983"/>
              </a:xfrm>
              <a:solidFill>
                <a:schemeClr val="bg1"/>
              </a:solidFill>
            </p:spPr>
            <p:txBody>
              <a:bodyPr>
                <a:noAutofit/>
              </a:bodyPr>
              <a:lstStyle/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&lt; 5,  так как  </a:t>
                </a:r>
                <a14:m>
                  <m:oMath xmlns:m="http://schemas.openxmlformats.org/officeDocument/2006/math">
                    <m:r>
                      <a:rPr lang="ru-RU" altLang="ru-RU" sz="24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𝐴𝑏𝑐</m:t>
                    </m:r>
                    <m:r>
                      <a:rPr lang="ru-RU" altLang="ru-RU" sz="240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·</m:t>
                    </m:r>
                    <m:r>
                      <a:rPr lang="en-US" altLang="ru-RU" sz="24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𝑑</m:t>
                    </m:r>
                  </m:oMath>
                </a14:m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трёхзначное число. </a:t>
                </a:r>
              </a:p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Но  </a:t>
                </a:r>
                <a:r>
                  <a:rPr lang="ru-RU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&gt; 1,  так как  </a:t>
                </a:r>
                <a:r>
                  <a:rPr lang="ru-RU" altLang="ru-RU" sz="2400" i="1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·</a:t>
                </a:r>
                <a:r>
                  <a:rPr lang="en-US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– четырёхзначное число. </a:t>
                </a:r>
                <a:endParaRPr lang="en-US" alt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ru-RU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Следовательно,  </a:t>
                </a:r>
                <a:r>
                  <a:rPr lang="ru-RU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3,  </a:t>
                </a:r>
                <a:r>
                  <a:rPr lang="ru-RU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2,  </a:t>
                </a:r>
                <a:r>
                  <a:rPr lang="ru-RU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6.</a:t>
                </a:r>
                <a:b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  </a:t>
                </a:r>
                <a:r>
                  <a:rPr lang="ru-RU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·6 = 3·</a:t>
                </a:r>
                <a:r>
                  <a:rPr lang="ru-RU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·2 = 3·</a:t>
                </a:r>
                <a:r>
                  <a:rPr lang="ru-RU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jKl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&lt; 2000 &lt; </a:t>
                </a:r>
                <a:r>
                  <a:rPr lang="ru-RU" altLang="ru-RU" sz="2400" i="1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fGhj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  поэтому  </a:t>
                </a:r>
                <a:r>
                  <a:rPr lang="ru-RU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8,  </a:t>
                </a:r>
                <a:r>
                  <a:rPr lang="ru-RU" altLang="ru-RU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2.</a:t>
                </a:r>
                <a:endParaRPr lang="ru-RU" alt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alt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Из нечётности </a:t>
                </a:r>
                <a:r>
                  <a:rPr lang="ru-RU" altLang="ru-RU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следует, что  </a:t>
                </a:r>
                <a:r>
                  <a:rPr lang="ru-RU" altLang="ru-RU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&gt; 5.  Так как  </a:t>
                </a:r>
                <a:r>
                  <a:rPr lang="ru-RU" altLang="ru-RU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= 6,  то  </a:t>
                </a:r>
                <a:r>
                  <a:rPr lang="ru-RU" altLang="ru-RU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&lt; 6,  но  </a:t>
                </a:r>
                <a:r>
                  <a:rPr lang="ru-RU" altLang="ru-RU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≠ 0  (иначе цифра </a:t>
                </a:r>
                <a:r>
                  <a:rPr lang="ru-RU" altLang="ru-RU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была бы чётной).</a:t>
                </a:r>
                <a:b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 </a:t>
                </a:r>
                <a:endParaRPr lang="en-US" alt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alt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Таким </a:t>
                </a: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образом, для </a:t>
                </a:r>
                <a:r>
                  <a:rPr lang="ru-RU" altLang="ru-RU" sz="24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</a:t>
                </a: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имеется четыре варианта: 326, 328, 346, 348. Умножая на 28, находим единственное решение:  348·28 = 9744.</a:t>
                </a:r>
                <a:endPara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ru-RU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altLang="ru-RU" sz="24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Ответ</a:t>
                </a:r>
                <a:endPara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ru-RU" alt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348·28 = 9744.</a:t>
                </a:r>
                <a:endParaRPr lang="ru-RU" alt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627017"/>
                <a:ext cx="7712242" cy="6230983"/>
              </a:xfrm>
              <a:blipFill rotWithShape="0">
                <a:blip r:embed="rId2"/>
                <a:stretch>
                  <a:fillRect l="-1186" t="-7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712242" y="842211"/>
            <a:ext cx="43479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Запишем пример в виде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3" name="Рисунок 4" descr="http://www.problems.ru/show_document.php?id=17207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066" y="1457047"/>
            <a:ext cx="3953420" cy="261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712242" y="4303845"/>
            <a:ext cx="4347954" cy="966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  - </a:t>
            </a:r>
            <a:r>
              <a:rPr lang="ru-RU" altLang="ru-RU" sz="2000" b="1" i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строчные буквы</a:t>
            </a: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i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 -  прописные (заглавные) буквы</a:t>
            </a:r>
            <a:endParaRPr kumimoji="0" lang="ru-RU" alt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72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4079" y="705448"/>
            <a:ext cx="1784685" cy="63349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14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4949" y="1338943"/>
            <a:ext cx="11286308" cy="4957353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каждой клетке таблицы размером 13×13 записано одно из натуральных чисел от 1 до 25. Клетку назовём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если среди двадцати пяти чисел, записанных в ней и во всех клетках одной с ней горизонтали и одной с ней вертикали, нет одинаковых. Могут ли все клетки одной из главных диагоналей оказаться хорошими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48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331"/>
            <a:ext cx="1672046" cy="57098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2800" dirty="0">
              <a:solidFill>
                <a:schemeClr val="bg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3316"/>
            <a:ext cx="6713621" cy="5594684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каждой клетки одной из главных диагоналей рассмотрим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крест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совокупность из двадцати пяти клеток: её саму и все клетки, стоящие с ней в одной горизонтали или вертикали. 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Рассмотрим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кресты, образованные клетками выделенной главной диагонали. Заметим, что каждая клетка этой диагонали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входит только в один крест (свой собственный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а любая другая клетка таблицы входит ровно в два таких креста.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Далее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рассуждать по-разному.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496059"/>
              </p:ext>
            </p:extLst>
          </p:nvPr>
        </p:nvGraphicFramePr>
        <p:xfrm>
          <a:off x="6874736" y="1632856"/>
          <a:ext cx="5317264" cy="503740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08384"/>
                <a:gridCol w="409303"/>
                <a:gridCol w="409303"/>
                <a:gridCol w="408384"/>
                <a:gridCol w="409303"/>
                <a:gridCol w="409303"/>
                <a:gridCol w="489300"/>
                <a:gridCol w="378014"/>
                <a:gridCol w="359677"/>
                <a:gridCol w="408384"/>
                <a:gridCol w="409303"/>
                <a:gridCol w="409303"/>
                <a:gridCol w="409303"/>
              </a:tblGrid>
              <a:tr h="3633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17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16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7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7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51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645067"/>
              </p:ext>
            </p:extLst>
          </p:nvPr>
        </p:nvGraphicFramePr>
        <p:xfrm>
          <a:off x="6983815" y="1171880"/>
          <a:ext cx="5067952" cy="468504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9236"/>
                <a:gridCol w="390112"/>
                <a:gridCol w="390112"/>
                <a:gridCol w="389236"/>
                <a:gridCol w="390112"/>
                <a:gridCol w="390112"/>
                <a:gridCol w="413748"/>
                <a:gridCol w="412899"/>
                <a:gridCol w="342813"/>
                <a:gridCol w="389236"/>
                <a:gridCol w="390112"/>
                <a:gridCol w="390112"/>
                <a:gridCol w="390112"/>
              </a:tblGrid>
              <a:tr h="3603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0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"/>
            <a:ext cx="6761747" cy="68580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Возьмём число, которое не входит в главную диагональ. Например, число 14. </a:t>
            </a: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того, чтобы число 1 встретилось в каждом из 13 крестов, оно должно быть записано в таблицу не менее семи раз.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 можно сказать о каждом из двадцати пяти данных чисел. Значит, для того, чтобы все клетки рассматриваемой главной диагонали были хорошими, потребуется заполнить не менее чем  7·25 =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175  клеток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таблице всего  13·13 =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169  клеток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Противоречие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образом, все клетки главной диагонали не могут оказаться хорошими.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1125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могут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36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9231" y="668321"/>
            <a:ext cx="1601461" cy="93428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15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499" y="2358107"/>
            <a:ext cx="10515600" cy="284091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Существует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число, которое делится ровно на 50 чисел из набора 1, 2,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3, 4, 5, ...,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100?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92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2703" y="0"/>
            <a:ext cx="10515600" cy="655972"/>
          </a:xfrm>
        </p:spPr>
        <p:txBody>
          <a:bodyPr>
            <a:normAutofit/>
          </a:bodyPr>
          <a:lstStyle/>
          <a:p>
            <a:pPr lvl="0" algn="ctr"/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655972"/>
                <a:ext cx="12192000" cy="6202027"/>
              </a:xfrm>
              <a:solidFill>
                <a:schemeClr val="bg1"/>
              </a:solidFill>
            </p:spPr>
            <p:txBody>
              <a:bodyPr>
                <a:noAutofit/>
              </a:bodyPr>
              <a:lstStyle/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В наборе от 1 до 100 есть ровно 50 нечетных чисел.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Любое </a:t>
                </a:r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из нечетных чисел от 1 до 100 будет делиться на их произведение:</a:t>
                </a: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ctr">
                  <a:lnSpc>
                    <a:spcPct val="107000"/>
                  </a:lnSpc>
                  <a:spcBef>
                    <a:spcPts val="375"/>
                  </a:spcBef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1∗3∗5∗7∗…∗99</m:t>
                        </m:r>
                        <m:r>
                          <m:rPr>
                            <m:nor/>
                          </m:rPr>
                          <a:rPr lang="ru-RU" sz="3200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ru-RU" sz="3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ru-RU" sz="3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1∗3∗5∗7∗…∗99</m:t>
                        </m:r>
                        <m:r>
                          <m:rPr>
                            <m:nor/>
                          </m:rPr>
                          <a:rPr lang="ru-RU" sz="3200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ru-RU" sz="3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3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ru-RU" sz="32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1∗3∗5∗7∗…∗99</m:t>
                        </m:r>
                        <m:r>
                          <m:rPr>
                            <m:nor/>
                          </m:rPr>
                          <a:rPr lang="ru-RU" sz="3200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ru-RU" sz="3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3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14:m>
                  <m:oMath xmlns:m="http://schemas.openxmlformats.org/officeDocument/2006/math">
                    <m:r>
                      <a:rPr lang="ru-RU" sz="32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………;</m:t>
                    </m:r>
                  </m:oMath>
                </a14:m>
                <a:r>
                  <a:rPr lang="ru-RU" sz="32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1∗3∗5∗7∗…∗99</m:t>
                        </m:r>
                        <m:r>
                          <m:rPr>
                            <m:nor/>
                          </m:rPr>
                          <a:rPr lang="ru-RU" sz="3200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ru-RU" sz="32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99</m:t>
                        </m:r>
                      </m:den>
                    </m:f>
                  </m:oMath>
                </a14:m>
                <a:endPara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07000"/>
                  </a:lnSpc>
                  <a:spcBef>
                    <a:spcPts val="375"/>
                  </a:spcBef>
                  <a:buNone/>
                </a:pPr>
                <a:endPara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lvl="0" indent="0" algn="just">
                  <a:lnSpc>
                    <a:spcPct val="170000"/>
                  </a:lnSpc>
                  <a:spcBef>
                    <a:spcPts val="375"/>
                  </a:spcBef>
                  <a:buNone/>
                </a:pPr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Действительно</a:t>
                </a:r>
                <a:r>
                  <a:rPr lang="ru-RU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на все нечётные числа от 1 до 100 это произведение </a:t>
                </a:r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делится, и ни </a:t>
                </a:r>
                <a:r>
                  <a:rPr lang="ru-RU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на одно чётное не делится, так как не делится даже на 2.</a:t>
                </a:r>
                <a:endParaRPr lang="ru-RU" sz="280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</a:t>
                </a: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существует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655972"/>
                <a:ext cx="12192000" cy="6202027"/>
              </a:xfrm>
              <a:blipFill rotWithShape="0">
                <a:blip r:embed="rId2"/>
                <a:stretch>
                  <a:fillRect l="-1000" t="-1082" r="-1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079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6" y="0"/>
            <a:ext cx="10515600" cy="7162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16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0" y="716298"/>
            <a:ext cx="12192000" cy="6141701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Двое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играют в такую игру. Из кучки, где имеется 25 спичек, каждый берёт себе по очереди одну, две или три спички.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Выигрывает тот, у кого в конце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после того, как все спички будут разобраны, – окажется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чётное число спичек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7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а) Кто выигрывает при правильной игре – начинающий или его партнёр? Как он должен играть, чтобы выиграть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just">
              <a:lnSpc>
                <a:spcPct val="17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б) Как изменится ответ, если считать, что выигрывает забравший нечётное число спичек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just">
              <a:lnSpc>
                <a:spcPct val="170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400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743200"/>
            <a:ext cx="12192000" cy="0"/>
          </a:xfrm>
          <a:prstGeom prst="rect">
            <a:avLst/>
          </a:prstGeom>
          <a:solidFill>
            <a:srgbClr val="FAFA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88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88274"/>
            <a:ext cx="8921931" cy="996687"/>
          </a:xfrm>
          <a:solidFill>
            <a:schemeClr val="bg1"/>
          </a:solidFill>
        </p:spPr>
        <p:txBody>
          <a:bodyPr>
            <a:normAutofit/>
          </a:bodyPr>
          <a:lstStyle/>
          <a:p>
            <a:pPr lvl="0" algn="ctr"/>
            <a:r>
              <a:rPr lang="ru-RU" alt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0350"/>
            <a:ext cx="11995483" cy="101438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Bef>
                <a:spcPts val="375"/>
              </a:spcBef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Кто выигрывает при правильной игре – начинающий или его партнёр? Как он должен играть, чтобы выиграть?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606370"/>
            <a:ext cx="8921931" cy="52516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Всегда будет выигрывать второй игрок. </a:t>
            </a: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8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Выигрышная </a:t>
            </a:r>
            <a:r>
              <a:rPr lang="ru-RU" sz="28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стратегия для второго игрока. </a:t>
            </a:r>
            <a:br>
              <a:rPr lang="ru-RU" sz="28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всегда брать 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нечётное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число спичек (одну или три); 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оставлять начинающему число спичек,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которое будет делиться без остатка на 4.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Нетрудно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проверить, что это возможно. При этом после шести ходов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второго игрока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него окажется чётное число спичек, а в кучке останется 0 или </a:t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спичка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9176085" y="1117624"/>
            <a:ext cx="2819398" cy="4781030"/>
            <a:chOff x="9176085" y="1117624"/>
            <a:chExt cx="2819398" cy="478103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9817768" y="1117624"/>
              <a:ext cx="1588169" cy="986590"/>
            </a:xfrm>
            <a:prstGeom prst="rect">
              <a:avLst/>
            </a:prstGeom>
            <a:gradFill flip="none" rotWithShape="1">
              <a:gsLst>
                <a:gs pos="1000">
                  <a:srgbClr val="8DBFAB"/>
                </a:gs>
                <a:gs pos="100000">
                  <a:schemeClr val="bg2">
                    <a:lumMod val="9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 25 спичек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9176085" y="3502388"/>
              <a:ext cx="866274" cy="745957"/>
            </a:xfrm>
            <a:prstGeom prst="rect">
              <a:avLst/>
            </a:prstGeom>
            <a:gradFill flip="none" rotWithShape="1">
              <a:gsLst>
                <a:gs pos="1000">
                  <a:srgbClr val="8DBFAB"/>
                </a:gs>
                <a:gs pos="100000">
                  <a:schemeClr val="bg2">
                    <a:lumMod val="9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спичку 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0134601" y="3502389"/>
              <a:ext cx="884320" cy="745957"/>
            </a:xfrm>
            <a:prstGeom prst="rect">
              <a:avLst/>
            </a:prstGeom>
            <a:gradFill flip="none" rotWithShape="1">
              <a:gsLst>
                <a:gs pos="1000">
                  <a:srgbClr val="8DBFAB"/>
                </a:gs>
                <a:gs pos="100000">
                  <a:schemeClr val="bg2">
                    <a:lumMod val="9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 спички 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1109159" y="3502389"/>
              <a:ext cx="886324" cy="745957"/>
            </a:xfrm>
            <a:prstGeom prst="rect">
              <a:avLst/>
            </a:prstGeom>
            <a:gradFill flip="none" rotWithShape="1">
              <a:gsLst>
                <a:gs pos="1000">
                  <a:srgbClr val="8DBFAB"/>
                </a:gs>
                <a:gs pos="100000">
                  <a:schemeClr val="bg2">
                    <a:lumMod val="9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 спички 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" name="Группа 28"/>
            <p:cNvGrpSpPr/>
            <p:nvPr/>
          </p:nvGrpSpPr>
          <p:grpSpPr>
            <a:xfrm>
              <a:off x="9609222" y="2810906"/>
              <a:ext cx="1925553" cy="691483"/>
              <a:chOff x="9609222" y="2104214"/>
              <a:chExt cx="1925553" cy="1398175"/>
            </a:xfrm>
          </p:grpSpPr>
          <p:cxnSp>
            <p:nvCxnSpPr>
              <p:cNvPr id="12" name="Прямая со стрелкой 11"/>
              <p:cNvCxnSpPr>
                <a:stCxn id="7" idx="2"/>
                <a:endCxn id="8" idx="0"/>
              </p:cNvCxnSpPr>
              <p:nvPr/>
            </p:nvCxnSpPr>
            <p:spPr>
              <a:xfrm flipH="1">
                <a:off x="9609222" y="2104214"/>
                <a:ext cx="1002631" cy="139817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/>
              <p:cNvCxnSpPr>
                <a:stCxn id="7" idx="2"/>
                <a:endCxn id="9" idx="0"/>
              </p:cNvCxnSpPr>
              <p:nvPr/>
            </p:nvCxnSpPr>
            <p:spPr>
              <a:xfrm flipH="1">
                <a:off x="10576761" y="2104214"/>
                <a:ext cx="35092" cy="139817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 стрелкой 15"/>
              <p:cNvCxnSpPr>
                <a:stCxn id="7" idx="2"/>
              </p:cNvCxnSpPr>
              <p:nvPr/>
            </p:nvCxnSpPr>
            <p:spPr>
              <a:xfrm>
                <a:off x="10611853" y="2104214"/>
                <a:ext cx="922922" cy="138296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Скругленный прямоугольник 25"/>
            <p:cNvSpPr/>
            <p:nvPr/>
          </p:nvSpPr>
          <p:spPr>
            <a:xfrm>
              <a:off x="9539036" y="2320186"/>
              <a:ext cx="2145631" cy="490719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9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 один ход можно взять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9292662" y="4861907"/>
              <a:ext cx="2603289" cy="1036747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9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Выигрыш, если в конце игры у игрока </a:t>
              </a:r>
            </a:p>
            <a:p>
              <a:pPr algn="ctr"/>
              <a:r>
                <a:rPr lang="ru-RU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четное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число спичек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98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92715"/>
            <a:ext cx="8821669" cy="62146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lvl="0" algn="ctr"/>
            <a:r>
              <a:rPr lang="ru-RU" alt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0683"/>
            <a:ext cx="11995483" cy="101438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Bef>
                <a:spcPts val="375"/>
              </a:spcBef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Как изменится ответ, если считать, что выигрывает забравший нечётное число спичек?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536729"/>
            <a:ext cx="8866788" cy="535422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Всегда будет выигрывать первый игрок. </a:t>
            </a: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8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Выигрышная </a:t>
            </a:r>
            <a:r>
              <a:rPr lang="ru-RU" sz="28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стратегия для первого игрока. </a:t>
            </a:r>
            <a:endParaRPr lang="ru-RU" sz="2800" u="sng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первым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ходом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взять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одну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спичку;</a:t>
            </a: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после этого всегда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брать 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нечётное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число спичек (одну или три); </a:t>
            </a: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оставлять начинающему число спичек, которое будет делиться без остатка на 4.</a:t>
            </a: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этом он сделает ровно 7 ходов, и у него окажется нечётное число спичек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9176085" y="1303447"/>
            <a:ext cx="2819398" cy="4781030"/>
            <a:chOff x="9176085" y="1117624"/>
            <a:chExt cx="2819398" cy="478103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9817768" y="1117624"/>
              <a:ext cx="1588169" cy="986590"/>
            </a:xfrm>
            <a:prstGeom prst="rect">
              <a:avLst/>
            </a:prstGeom>
            <a:gradFill flip="none" rotWithShape="1">
              <a:gsLst>
                <a:gs pos="1000">
                  <a:srgbClr val="8DBFAB"/>
                </a:gs>
                <a:gs pos="100000">
                  <a:schemeClr val="bg2">
                    <a:lumMod val="9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 25 спичек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9176085" y="3502388"/>
              <a:ext cx="866274" cy="745957"/>
            </a:xfrm>
            <a:prstGeom prst="rect">
              <a:avLst/>
            </a:prstGeom>
            <a:gradFill flip="none" rotWithShape="1">
              <a:gsLst>
                <a:gs pos="1000">
                  <a:srgbClr val="8DBFAB"/>
                </a:gs>
                <a:gs pos="100000">
                  <a:schemeClr val="bg2">
                    <a:lumMod val="9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спичку 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0134601" y="3502389"/>
              <a:ext cx="884320" cy="745957"/>
            </a:xfrm>
            <a:prstGeom prst="rect">
              <a:avLst/>
            </a:prstGeom>
            <a:gradFill flip="none" rotWithShape="1">
              <a:gsLst>
                <a:gs pos="1000">
                  <a:srgbClr val="8DBFAB"/>
                </a:gs>
                <a:gs pos="100000">
                  <a:schemeClr val="bg2">
                    <a:lumMod val="9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 спички 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1109159" y="3502389"/>
              <a:ext cx="886324" cy="745957"/>
            </a:xfrm>
            <a:prstGeom prst="rect">
              <a:avLst/>
            </a:prstGeom>
            <a:gradFill flip="none" rotWithShape="1">
              <a:gsLst>
                <a:gs pos="1000">
                  <a:srgbClr val="8DBFAB"/>
                </a:gs>
                <a:gs pos="100000">
                  <a:schemeClr val="bg2">
                    <a:lumMod val="9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 спички 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9609222" y="2810906"/>
              <a:ext cx="1925553" cy="691483"/>
              <a:chOff x="9609222" y="2104214"/>
              <a:chExt cx="1925553" cy="1398175"/>
            </a:xfrm>
          </p:grpSpPr>
          <p:cxnSp>
            <p:nvCxnSpPr>
              <p:cNvPr id="24" name="Прямая со стрелкой 23"/>
              <p:cNvCxnSpPr>
                <a:stCxn id="17" idx="2"/>
                <a:endCxn id="18" idx="0"/>
              </p:cNvCxnSpPr>
              <p:nvPr/>
            </p:nvCxnSpPr>
            <p:spPr>
              <a:xfrm flipH="1">
                <a:off x="9609222" y="2104214"/>
                <a:ext cx="1002631" cy="139817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 стрелкой 24"/>
              <p:cNvCxnSpPr>
                <a:stCxn id="17" idx="2"/>
                <a:endCxn id="19" idx="0"/>
              </p:cNvCxnSpPr>
              <p:nvPr/>
            </p:nvCxnSpPr>
            <p:spPr>
              <a:xfrm flipH="1">
                <a:off x="10576761" y="2104214"/>
                <a:ext cx="35092" cy="139817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 стрелкой 26"/>
              <p:cNvCxnSpPr>
                <a:stCxn id="17" idx="2"/>
              </p:cNvCxnSpPr>
              <p:nvPr/>
            </p:nvCxnSpPr>
            <p:spPr>
              <a:xfrm>
                <a:off x="10611853" y="2104214"/>
                <a:ext cx="922922" cy="138296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Скругленный прямоугольник 21"/>
            <p:cNvSpPr/>
            <p:nvPr/>
          </p:nvSpPr>
          <p:spPr>
            <a:xfrm>
              <a:off x="9539036" y="2320186"/>
              <a:ext cx="2145631" cy="490719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9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 один ход можно взять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9292662" y="4861907"/>
              <a:ext cx="2603289" cy="1036747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9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Выигрыш, если в конце игры у игрока </a:t>
              </a:r>
            </a:p>
            <a:p>
              <a:pPr algn="ctr"/>
              <a:r>
                <a:rPr lang="ru-RU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четное</a:t>
              </a:r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число спичек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491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2083" y="628280"/>
            <a:ext cx="1638061" cy="5748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b="1" dirty="0" smtClean="0">
                <a:solidFill>
                  <a:schemeClr val="bg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endParaRPr lang="ru-RU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3736" y="2531358"/>
            <a:ext cx="9062892" cy="1913861"/>
          </a:xfrm>
        </p:spPr>
        <p:txBody>
          <a:bodyPr>
            <a:noAutofit/>
          </a:bodyPr>
          <a:lstStyle/>
          <a:p>
            <a:pPr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 ли конь пройти с поля a1 на поле h8, побывав по дороге на каждом из остальных полей ровно один раз? </a:t>
            </a:r>
          </a:p>
        </p:txBody>
      </p:sp>
    </p:spTree>
    <p:extLst>
      <p:ext uri="{BB962C8B-B14F-4D97-AF65-F5344CB8AC3E}">
        <p14:creationId xmlns:p14="http://schemas.microsoft.com/office/powerpoint/2010/main" val="278758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02772" y="744583"/>
            <a:ext cx="2218509" cy="81547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17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5138" y="1708060"/>
            <a:ext cx="10515600" cy="4274729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доске записано число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123456789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 написанного числа выбираются две соседние цифры, если ни одна из них не равна 0, из каждой цифры вычитается по 1, и выбранные цифры меняются местами (например, из 123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6789 можно за одну операцию получить 123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6789). Какое наименьшее число может быть получено в результате таких операций?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4097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913326" cy="6923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331"/>
            <a:ext cx="8752116" cy="6165669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Заметим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при выполнении каждой операции не меняется чётность цифры, стоящей на каждом месте.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9138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самом деле, вначале у нас было число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123456789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есть число вида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НЧНЧНЧНЧН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(Н означает нечётную цифру, а Ч – чётную).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возьмём пару соседних цифр, скажем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НЧ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при уменьшении этих цифр на 1 получится пара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ЧН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при смене местами снова получится пара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НЧ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9138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Итак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процессе выполнения операций число все время будет иметь вид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НЧНЧНЧНЧН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Минимальным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числом такого вида является число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101010101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b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Осталось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показать, что число 101010101 получить можно.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этого достаточно в исходном числе 123456789 применить два раза нашу операцию к паре соседних цифр 2 и 3, четыре раза – к паре 4 и 5, шесть раз – операцию к паре 6 и 7 и наконец восемь раз – к паре 8 и 9.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2000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9052560" y="1839832"/>
            <a:ext cx="2965269" cy="3775167"/>
            <a:chOff x="8882742" y="927462"/>
            <a:chExt cx="2965269" cy="3775167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921931" y="927462"/>
              <a:ext cx="2926080" cy="6792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1  2  3  4 </a:t>
              </a: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5 6 7 8 9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8882742" y="2142308"/>
              <a:ext cx="2965269" cy="5878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 Ч Н Ч Н Ч Н Ч Н </a:t>
              </a:r>
              <a:endPara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9196259" y="1430381"/>
              <a:ext cx="300445" cy="822960"/>
              <a:chOff x="9226036" y="1489166"/>
              <a:chExt cx="264391" cy="947056"/>
            </a:xfrm>
          </p:grpSpPr>
          <p:cxnSp>
            <p:nvCxnSpPr>
              <p:cNvPr id="7" name="Прямая со стрелкой 6"/>
              <p:cNvCxnSpPr/>
              <p:nvPr/>
            </p:nvCxnSpPr>
            <p:spPr>
              <a:xfrm>
                <a:off x="9226036" y="1489166"/>
                <a:ext cx="0" cy="94705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 стрелкой 7"/>
              <p:cNvCxnSpPr/>
              <p:nvPr/>
            </p:nvCxnSpPr>
            <p:spPr>
              <a:xfrm>
                <a:off x="9490427" y="1489166"/>
                <a:ext cx="0" cy="94705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0" name="Прямоугольник 9"/>
            <p:cNvSpPr/>
            <p:nvPr/>
          </p:nvSpPr>
          <p:spPr>
            <a:xfrm>
              <a:off x="8921931" y="2991395"/>
              <a:ext cx="2821577" cy="171123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Минимальное </a:t>
              </a:r>
            </a:p>
            <a:p>
              <a:pPr algn="ctr"/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возможное число</a:t>
              </a:r>
            </a:p>
            <a:p>
              <a:pPr algn="ctr"/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</a:t>
              </a: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0 1 0 1 0 1 0 1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870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9404" y="735193"/>
            <a:ext cx="1676947" cy="79316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18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6813" y="2090057"/>
            <a:ext cx="10918371" cy="322652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клетчатой бумаге нарисован замкнутый путь (по линиям сетки). Доказать, что он имеет чётную длину (сторона клетки имеет длину 1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93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753" y="0"/>
            <a:ext cx="6257107" cy="48268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4142627"/>
              </p:ext>
            </p:extLst>
          </p:nvPr>
        </p:nvGraphicFramePr>
        <p:xfrm>
          <a:off x="7524211" y="2063931"/>
          <a:ext cx="4415241" cy="4631348"/>
        </p:xfrm>
        <a:graphic>
          <a:graphicData uri="http://schemas.openxmlformats.org/drawingml/2006/table">
            <a:tbl>
              <a:tblPr firstRow="1" firstCol="1" bandRow="1"/>
              <a:tblGrid>
                <a:gridCol w="339105"/>
                <a:gridCol w="339869"/>
                <a:gridCol w="339869"/>
                <a:gridCol w="339105"/>
                <a:gridCol w="339869"/>
                <a:gridCol w="339869"/>
                <a:gridCol w="339105"/>
                <a:gridCol w="339869"/>
                <a:gridCol w="339869"/>
                <a:gridCol w="339105"/>
                <a:gridCol w="339869"/>
                <a:gridCol w="339869"/>
                <a:gridCol w="339869"/>
              </a:tblGrid>
              <a:tr h="3442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459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-1" y="482689"/>
            <a:ext cx="6570618" cy="646702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Заметим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у нас линия замкнутая. </a:t>
            </a:r>
          </a:p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Посчитаем все шаги вверх и все шаги вниз. Получим по 10 шагов. </a:t>
            </a:r>
          </a:p>
          <a:p>
            <a:pPr lvl="0" algn="just">
              <a:lnSpc>
                <a:spcPct val="107000"/>
              </a:lnSpc>
              <a:spcBef>
                <a:spcPts val="375"/>
              </a:spcBef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Bef>
                <a:spcPts val="375"/>
              </a:spcBef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Посчитаем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шаги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влево и вправо.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Bef>
                <a:spcPts val="375"/>
              </a:spcBef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Получим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 шага. 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Значит, для любой произвольной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замкнутой фигуры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прохождении пути шагов вверх должно быть столько же, сколько шагов вниз, а шагов вправо – столько же, сколько шагов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влево. </a:t>
            </a:r>
          </a:p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е. общее число шагов всегда будет четным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Bef>
                <a:spcPts val="375"/>
              </a:spcBef>
              <a:spcAft>
                <a:spcPts val="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76411" y="1150289"/>
            <a:ext cx="1110343" cy="80476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шагов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7641772" y="5603966"/>
            <a:ext cx="4354" cy="381611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1800114" y="2435270"/>
            <a:ext cx="0" cy="349908"/>
          </a:xfrm>
          <a:prstGeom prst="straightConnector1">
            <a:avLst/>
          </a:prstGeom>
          <a:ln w="57150">
            <a:solidFill>
              <a:srgbClr val="9933FF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10593978" y="1325243"/>
            <a:ext cx="4354" cy="381611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8678630" y="1150289"/>
            <a:ext cx="1139737" cy="80476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шагов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8808719" y="1356946"/>
            <a:ext cx="0" cy="349908"/>
          </a:xfrm>
          <a:prstGeom prst="straightConnector1">
            <a:avLst/>
          </a:prstGeom>
          <a:ln w="57150">
            <a:solidFill>
              <a:srgbClr val="9933FF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10907486" y="6505303"/>
            <a:ext cx="326571" cy="13063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6570617" y="2404765"/>
            <a:ext cx="917668" cy="122790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шага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6795407" y="2631654"/>
            <a:ext cx="386442" cy="10274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6570617" y="4346751"/>
            <a:ext cx="836022" cy="122790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шага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7875267" y="2184287"/>
            <a:ext cx="355964" cy="1027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843849" y="4561727"/>
            <a:ext cx="355964" cy="1027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247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29145" y="718459"/>
            <a:ext cx="1899557" cy="84160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19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0633" y="1834382"/>
            <a:ext cx="10709366" cy="374346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плоскости расположено 11 шестерёнок таким образом, что первая сцеплена со второй, вторая – с третьей, ..., одиннадцатая – с первой. 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Могут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они вращаться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10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3830" y="674422"/>
            <a:ext cx="1587200" cy="64565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endParaRPr lang="ru-RU" sz="2800" dirty="0">
              <a:solidFill>
                <a:schemeClr val="bg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1648" y="1084217"/>
            <a:ext cx="7587343" cy="544721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Пусть первая шестеренка вращается по часовой стрелке, тогда вторая будет вращаться против часовой стрелка, третья – по часовой, четвертая – против часовой и т. д.</a:t>
            </a:r>
          </a:p>
          <a:p>
            <a:pPr marL="0" indent="0" algn="just">
              <a:lnSpc>
                <a:spcPct val="12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Заметим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все нечетные шестеренки вращаются в одном направлении, в нашем случае, по часовой стрелке, а все четные вращаются в обратном направлении. 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шестерёнки с номерами 1 и 11 должны вращаться в одном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направлении.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375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другой стороны, шестерёнки с номерами 1 и 11 – соседние, поэтому они должны вращаться в противоположных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направлениях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8-конечная звезда 4"/>
          <p:cNvSpPr/>
          <p:nvPr/>
        </p:nvSpPr>
        <p:spPr>
          <a:xfrm>
            <a:off x="1698172" y="1423852"/>
            <a:ext cx="862148" cy="836023"/>
          </a:xfrm>
          <a:prstGeom prst="star8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6" name="8-конечная звезда 5"/>
          <p:cNvSpPr/>
          <p:nvPr/>
        </p:nvSpPr>
        <p:spPr>
          <a:xfrm>
            <a:off x="2560320" y="1273629"/>
            <a:ext cx="862148" cy="836023"/>
          </a:xfrm>
          <a:prstGeom prst="star8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8-конечная звезда 6"/>
          <p:cNvSpPr/>
          <p:nvPr/>
        </p:nvSpPr>
        <p:spPr>
          <a:xfrm>
            <a:off x="3278777" y="1753689"/>
            <a:ext cx="862148" cy="836023"/>
          </a:xfrm>
          <a:prstGeom prst="star8">
            <a:avLst/>
          </a:prstGeom>
          <a:solidFill>
            <a:srgbClr val="F8F3E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" name="8-конечная звезда 7"/>
          <p:cNvSpPr/>
          <p:nvPr/>
        </p:nvSpPr>
        <p:spPr>
          <a:xfrm>
            <a:off x="3082834" y="2509021"/>
            <a:ext cx="862148" cy="836023"/>
          </a:xfrm>
          <a:prstGeom prst="star8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8-конечная звезда 8"/>
          <p:cNvSpPr/>
          <p:nvPr/>
        </p:nvSpPr>
        <p:spPr>
          <a:xfrm>
            <a:off x="2624545" y="3164068"/>
            <a:ext cx="862148" cy="836023"/>
          </a:xfrm>
          <a:prstGeom prst="star8">
            <a:avLst/>
          </a:prstGeom>
          <a:solidFill>
            <a:srgbClr val="F8F3E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0" name="8-конечная звезда 9"/>
          <p:cNvSpPr/>
          <p:nvPr/>
        </p:nvSpPr>
        <p:spPr>
          <a:xfrm>
            <a:off x="2795451" y="3919400"/>
            <a:ext cx="862148" cy="836023"/>
          </a:xfrm>
          <a:prstGeom prst="star8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1" name="8-конечная звезда 10"/>
          <p:cNvSpPr/>
          <p:nvPr/>
        </p:nvSpPr>
        <p:spPr>
          <a:xfrm>
            <a:off x="1983376" y="4111364"/>
            <a:ext cx="862148" cy="836023"/>
          </a:xfrm>
          <a:prstGeom prst="star8">
            <a:avLst/>
          </a:prstGeom>
          <a:solidFill>
            <a:srgbClr val="F8F3E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2" name="8-конечная звезда 11"/>
          <p:cNvSpPr/>
          <p:nvPr/>
        </p:nvSpPr>
        <p:spPr>
          <a:xfrm>
            <a:off x="1211579" y="3951716"/>
            <a:ext cx="862148" cy="836023"/>
          </a:xfrm>
          <a:prstGeom prst="star8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3" name="8-конечная звезда 12"/>
          <p:cNvSpPr/>
          <p:nvPr/>
        </p:nvSpPr>
        <p:spPr>
          <a:xfrm>
            <a:off x="709204" y="3285509"/>
            <a:ext cx="862148" cy="836023"/>
          </a:xfrm>
          <a:prstGeom prst="star8">
            <a:avLst/>
          </a:prstGeom>
          <a:solidFill>
            <a:srgbClr val="F8F3E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4" name="8-конечная звезда 13"/>
          <p:cNvSpPr/>
          <p:nvPr/>
        </p:nvSpPr>
        <p:spPr>
          <a:xfrm>
            <a:off x="998765" y="1869892"/>
            <a:ext cx="862148" cy="836023"/>
          </a:xfrm>
          <a:prstGeom prst="star8">
            <a:avLst/>
          </a:prstGeom>
          <a:solidFill>
            <a:srgbClr val="F8F3E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5" name="8-конечная звезда 14"/>
          <p:cNvSpPr/>
          <p:nvPr/>
        </p:nvSpPr>
        <p:spPr>
          <a:xfrm>
            <a:off x="538298" y="2505480"/>
            <a:ext cx="862148" cy="836023"/>
          </a:xfrm>
          <a:prstGeom prst="star8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8" name="Выгнутая вверх стрелка 17"/>
          <p:cNvSpPr/>
          <p:nvPr/>
        </p:nvSpPr>
        <p:spPr>
          <a:xfrm rot="1061879">
            <a:off x="2666968" y="1028698"/>
            <a:ext cx="1033054" cy="439926"/>
          </a:xfrm>
          <a:prstGeom prst="curvedDownArrow">
            <a:avLst>
              <a:gd name="adj1" fmla="val 25000"/>
              <a:gd name="adj2" fmla="val 60797"/>
              <a:gd name="adj3" fmla="val 50338"/>
            </a:avLst>
          </a:prstGeom>
          <a:solidFill>
            <a:srgbClr val="66FF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верх стрелка 18"/>
          <p:cNvSpPr/>
          <p:nvPr/>
        </p:nvSpPr>
        <p:spPr>
          <a:xfrm rot="6461246">
            <a:off x="3523280" y="2929841"/>
            <a:ext cx="932991" cy="329075"/>
          </a:xfrm>
          <a:prstGeom prst="curvedDownArrow">
            <a:avLst>
              <a:gd name="adj1" fmla="val 25000"/>
              <a:gd name="adj2" fmla="val 60797"/>
              <a:gd name="adj3" fmla="val 50338"/>
            </a:avLst>
          </a:prstGeom>
          <a:solidFill>
            <a:srgbClr val="66FF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лево стрелка 19"/>
          <p:cNvSpPr/>
          <p:nvPr/>
        </p:nvSpPr>
        <p:spPr>
          <a:xfrm rot="4556139">
            <a:off x="1717469" y="859881"/>
            <a:ext cx="435880" cy="946526"/>
          </a:xfrm>
          <a:prstGeom prst="curvedRightArrow">
            <a:avLst/>
          </a:prstGeom>
          <a:solidFill>
            <a:srgbClr val="FF451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лево стрелка 20"/>
          <p:cNvSpPr/>
          <p:nvPr/>
        </p:nvSpPr>
        <p:spPr>
          <a:xfrm rot="9139227">
            <a:off x="3943731" y="1470930"/>
            <a:ext cx="435880" cy="946526"/>
          </a:xfrm>
          <a:prstGeom prst="curvedRightArrow">
            <a:avLst/>
          </a:prstGeom>
          <a:solidFill>
            <a:srgbClr val="66FFFF"/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4574513" y="2505480"/>
            <a:ext cx="76074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574513" y="4321217"/>
            <a:ext cx="76074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4513" y="5274805"/>
            <a:ext cx="76074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29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743" y="708570"/>
            <a:ext cx="10515600" cy="80672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Используемая литература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515292"/>
            <a:ext cx="11730446" cy="5225142"/>
          </a:xfrm>
          <a:solidFill>
            <a:srgbClr val="FFFFFF"/>
          </a:solidFill>
        </p:spPr>
        <p:txBody>
          <a:bodyPr>
            <a:normAutofit lnSpcReduction="10000"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Образовательный журнал для старшеклассников  и учителей «Потенциал», №1, 2008;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Дориченко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С.А., Ященко И.В.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"57 Московская математическая олимпиада. Сборник подготовительных задач"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1994;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Спивак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А.В.  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"Математический праздник"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Москва, МЦНМО, 1995.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://www.problems.ru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33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3313" y="709863"/>
            <a:ext cx="1893513" cy="697832"/>
          </a:xfrm>
        </p:spPr>
        <p:txBody>
          <a:bodyPr>
            <a:normAutofit fontScale="90000"/>
          </a:bodyPr>
          <a:lstStyle/>
          <a:p>
            <a:pPr marL="228600" lvl="0"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2800" b="1" dirty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58788" y="1167063"/>
            <a:ext cx="4574924" cy="4565503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05520" y="1623781"/>
            <a:ext cx="4701434" cy="41328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64 поля. А1 уже занято.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конь должен сделать 63 хода.</a:t>
            </a:r>
          </a:p>
          <a:p>
            <a:pPr marL="22860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1-й ход: белое поле</a:t>
            </a:r>
          </a:p>
          <a:p>
            <a:pPr marL="22860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2-й ход: черное поле</a:t>
            </a:r>
          </a:p>
          <a:p>
            <a:pPr marL="22860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3-й ход: белое поле </a:t>
            </a:r>
          </a:p>
          <a:p>
            <a:pPr marL="22860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4-й ход: черное поле </a:t>
            </a:r>
          </a:p>
          <a:p>
            <a:pPr marL="22860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… … … … … … …   </a:t>
            </a:r>
          </a:p>
          <a:p>
            <a:pPr marL="22860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63-й ход: белое поле</a:t>
            </a:r>
          </a:p>
          <a:p>
            <a:pPr marL="228600" lvl="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конь должен сделать 63 хода, то последним (нечетным) ходом он встанет на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белое поле, а поле 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черное.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нет, не может.</a:t>
            </a:r>
          </a:p>
          <a:p>
            <a:pPr marL="228600">
              <a:lnSpc>
                <a:spcPct val="120000"/>
              </a:lnSpc>
              <a:spcBef>
                <a:spcPts val="1000"/>
              </a:spcBef>
              <a:spcAft>
                <a:spcPts val="1000"/>
              </a:spcAft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rot="5400000" flipH="1" flipV="1">
            <a:off x="7435518" y="4596063"/>
            <a:ext cx="1046748" cy="517358"/>
          </a:xfrm>
          <a:prstGeom prst="bentConnector3">
            <a:avLst>
              <a:gd name="adj1" fmla="val 101724"/>
            </a:avLst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flipV="1">
            <a:off x="7700213" y="4854742"/>
            <a:ext cx="1070810" cy="523374"/>
          </a:xfrm>
          <a:prstGeom prst="bentConnector3">
            <a:avLst>
              <a:gd name="adj1" fmla="val 100562"/>
            </a:avLst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/>
          <p:nvPr/>
        </p:nvCxnSpPr>
        <p:spPr>
          <a:xfrm>
            <a:off x="8771023" y="4854742"/>
            <a:ext cx="1082840" cy="523374"/>
          </a:xfrm>
          <a:prstGeom prst="bentConnector3">
            <a:avLst>
              <a:gd name="adj1" fmla="val 100000"/>
            </a:avLst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/>
        </p:nvCxnSpPr>
        <p:spPr>
          <a:xfrm rot="5400000" flipH="1" flipV="1">
            <a:off x="8533401" y="4039602"/>
            <a:ext cx="1052763" cy="577519"/>
          </a:xfrm>
          <a:prstGeom prst="bentConnector3">
            <a:avLst>
              <a:gd name="adj1" fmla="val 96857"/>
            </a:avLst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flipV="1">
            <a:off x="9861340" y="4854742"/>
            <a:ext cx="979113" cy="523374"/>
          </a:xfrm>
          <a:prstGeom prst="bentConnector3">
            <a:avLst>
              <a:gd name="adj1" fmla="val 101611"/>
            </a:avLst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/>
          <p:nvPr/>
        </p:nvCxnSpPr>
        <p:spPr>
          <a:xfrm rot="5400000" flipH="1" flipV="1">
            <a:off x="9577503" y="4604722"/>
            <a:ext cx="1049755" cy="497035"/>
          </a:xfrm>
          <a:prstGeom prst="bentConnector3">
            <a:avLst>
              <a:gd name="adj1" fmla="val 98138"/>
            </a:avLst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Умножение 29"/>
          <p:cNvSpPr/>
          <p:nvPr/>
        </p:nvSpPr>
        <p:spPr>
          <a:xfrm>
            <a:off x="11032958" y="1407695"/>
            <a:ext cx="857165" cy="721894"/>
          </a:xfrm>
          <a:prstGeom prst="mathMultiply">
            <a:avLst>
              <a:gd name="adj1" fmla="val 11853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05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8674" y="723634"/>
            <a:ext cx="10515600" cy="840471"/>
          </a:xfrm>
        </p:spPr>
        <p:txBody>
          <a:bodyPr/>
          <a:lstStyle/>
          <a:p>
            <a:pPr algn="ctr"/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на разбиение на пары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0437" y="2609416"/>
            <a:ext cx="9172074" cy="25248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Свойство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ctr">
              <a:buNone/>
            </a:pPr>
            <a:endParaRPr lang="ru-RU" sz="28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предметы можно разбить на пары, то их количество четно.</a:t>
            </a:r>
            <a:endParaRPr lang="ru-RU" sz="28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35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284" y="641851"/>
            <a:ext cx="1624263" cy="50114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8876" y="2463300"/>
            <a:ext cx="8450178" cy="1603375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Соединили 4 города между собой дорогами, так чтобы из каждого города выходило ровно 3 дороги.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дорог получилось?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0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1634</TotalTime>
  <Words>3817</Words>
  <Application>Microsoft Office PowerPoint</Application>
  <PresentationFormat>Широкоэкранный</PresentationFormat>
  <Paragraphs>1068</Paragraphs>
  <Slides>66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76" baseType="lpstr">
      <vt:lpstr>Arial</vt:lpstr>
      <vt:lpstr>Calibri</vt:lpstr>
      <vt:lpstr>Cambria Math</vt:lpstr>
      <vt:lpstr>Century Gothic</vt:lpstr>
      <vt:lpstr>Symbol</vt:lpstr>
      <vt:lpstr>Times New Roman</vt:lpstr>
      <vt:lpstr>Wingdings</vt:lpstr>
      <vt:lpstr>Wingdings 2</vt:lpstr>
      <vt:lpstr>Wingdings 3</vt:lpstr>
      <vt:lpstr>Легкий дым</vt:lpstr>
      <vt:lpstr>Задачи</vt:lpstr>
      <vt:lpstr>К задачам на четность относятся: </vt:lpstr>
      <vt:lpstr>Задачи на чередование </vt:lpstr>
      <vt:lpstr>Задача 1</vt:lpstr>
      <vt:lpstr>Решение: </vt:lpstr>
      <vt:lpstr>Задача 2 </vt:lpstr>
      <vt:lpstr>Решение: </vt:lpstr>
      <vt:lpstr>Задачи на разбиение на пары </vt:lpstr>
      <vt:lpstr>Задача 1</vt:lpstr>
      <vt:lpstr>Решение (1-й способ) </vt:lpstr>
      <vt:lpstr>Решение (2-й способ)</vt:lpstr>
      <vt:lpstr>Презентация PowerPoint</vt:lpstr>
      <vt:lpstr>Задача 2</vt:lpstr>
      <vt:lpstr>Решение</vt:lpstr>
      <vt:lpstr>Задачи на четность и нечетность </vt:lpstr>
      <vt:lpstr>Задача 1</vt:lpstr>
      <vt:lpstr>Решение</vt:lpstr>
      <vt:lpstr>Задача 2</vt:lpstr>
      <vt:lpstr>Пусть среди 17 чисел все числа четные, тогда:</vt:lpstr>
      <vt:lpstr>Пусть среди 17 чисел найдется хотя бы одно нечетное число, тогда:</vt:lpstr>
      <vt:lpstr>Пусть среди 17 чисел все числа нечетные, тогда:  </vt:lpstr>
      <vt:lpstr>Задачи на четность   повышенной сложности* </vt:lpstr>
      <vt:lpstr>Доказательство: </vt:lpstr>
      <vt:lpstr>Презентация PowerPoint</vt:lpstr>
      <vt:lpstr>Задача 2</vt:lpstr>
      <vt:lpstr>а) В каком порядке надо срывать плоды, чтобы на яблоне остался ровно один плод? </vt:lpstr>
      <vt:lpstr>б) Можно ли срывать плоды так, чтобы на яблоне ничего не осталось?</vt:lpstr>
      <vt:lpstr>Задача 3</vt:lpstr>
      <vt:lpstr>Решение</vt:lpstr>
      <vt:lpstr>Задача 4</vt:lpstr>
      <vt:lpstr>Решение</vt:lpstr>
      <vt:lpstr>Задача 5</vt:lpstr>
      <vt:lpstr>Решение</vt:lpstr>
      <vt:lpstr>б) Может ли Лиса сделать так, чтобы в итоге съесть ровно 65 конфет?</vt:lpstr>
      <vt:lpstr>Задача 6</vt:lpstr>
      <vt:lpstr>Решение </vt:lpstr>
      <vt:lpstr>Задача 7</vt:lpstr>
      <vt:lpstr>Решение</vt:lpstr>
      <vt:lpstr>Задача 8</vt:lpstr>
      <vt:lpstr>Решение</vt:lpstr>
      <vt:lpstr>Задача 9</vt:lpstr>
      <vt:lpstr>Решение</vt:lpstr>
      <vt:lpstr>Презентация PowerPoint</vt:lpstr>
      <vt:lpstr>Задача 10</vt:lpstr>
      <vt:lpstr>Решение:</vt:lpstr>
      <vt:lpstr>Задача 11</vt:lpstr>
      <vt:lpstr>Решение</vt:lpstr>
      <vt:lpstr>Задача 12</vt:lpstr>
      <vt:lpstr>Решение</vt:lpstr>
      <vt:lpstr>Задача 13</vt:lpstr>
      <vt:lpstr>Решение</vt:lpstr>
      <vt:lpstr>Задача 14</vt:lpstr>
      <vt:lpstr>Решение</vt:lpstr>
      <vt:lpstr>Презентация PowerPoint</vt:lpstr>
      <vt:lpstr>Задача 15</vt:lpstr>
      <vt:lpstr>Решение</vt:lpstr>
      <vt:lpstr>Задача 16</vt:lpstr>
      <vt:lpstr>Решение</vt:lpstr>
      <vt:lpstr>Решение</vt:lpstr>
      <vt:lpstr>Задача 17</vt:lpstr>
      <vt:lpstr>Решение</vt:lpstr>
      <vt:lpstr>Задача 18</vt:lpstr>
      <vt:lpstr>Решение</vt:lpstr>
      <vt:lpstr>Задача 19</vt:lpstr>
      <vt:lpstr>Решение</vt:lpstr>
      <vt:lpstr>Используемая литература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</dc:title>
  <dc:creator>ппр</dc:creator>
  <cp:lastModifiedBy>ппр</cp:lastModifiedBy>
  <cp:revision>153</cp:revision>
  <dcterms:created xsi:type="dcterms:W3CDTF">2018-10-28T07:32:57Z</dcterms:created>
  <dcterms:modified xsi:type="dcterms:W3CDTF">2018-10-03T22:20:56Z</dcterms:modified>
</cp:coreProperties>
</file>